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17.svg" ContentType="image/svg+xml"/>
  <Override PartName="/ppt/media/image18.svg" ContentType="image/svg+xml"/>
  <Override PartName="/ppt/media/image19.svg" ContentType="image/svg+xml"/>
  <Override PartName="/ppt/media/image20.svg" ContentType="image/svg+xml"/>
  <Override PartName="/ppt/media/image21.svg" ContentType="image/svg+xml"/>
  <Override PartName="/ppt/media/image22.svg" ContentType="image/svg+xml"/>
  <Override PartName="/ppt/media/image23.svg" ContentType="image/svg+xml"/>
  <Override PartName="/ppt/media/image27.svg" ContentType="image/svg+xml"/>
  <Override PartName="/ppt/media/image43.svg" ContentType="image/svg+xml"/>
  <Override PartName="/ppt/media/image56.svg" ContentType="image/svg+xml"/>
  <Override PartName="/ppt/media/image6.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 id="2147483702" r:id="rId10"/>
    <p:sldMasterId id="2147483708" r:id="rId11"/>
    <p:sldMasterId id="2147483714" r:id="rId12"/>
    <p:sldMasterId id="2147483720" r:id="rId13"/>
    <p:sldMasterId id="2147483726" r:id="rId14"/>
    <p:sldMasterId id="2147483732" r:id="rId15"/>
    <p:sldMasterId id="2147483738" r:id="rId16"/>
    <p:sldMasterId id="2147483744" r:id="rId17"/>
    <p:sldMasterId id="2147483750" r:id="rId18"/>
    <p:sldMasterId id="2147483756" r:id="rId19"/>
    <p:sldMasterId id="2147483762" r:id="rId20"/>
    <p:sldMasterId id="2147483768" r:id="rId21"/>
    <p:sldMasterId id="2147483774" r:id="rId22"/>
    <p:sldMasterId id="2147483780" r:id="rId23"/>
    <p:sldMasterId id="2147483786" r:id="rId24"/>
    <p:sldMasterId id="2147483792" r:id="rId25"/>
    <p:sldMasterId id="2147483798" r:id="rId26"/>
    <p:sldMasterId id="2147483804" r:id="rId27"/>
    <p:sldMasterId id="2147483810" r:id="rId28"/>
    <p:sldMasterId id="2147483816" r:id="rId29"/>
  </p:sldMasterIdLst>
  <p:notesMasterIdLst>
    <p:notesMasterId r:id="rId31"/>
  </p:notesMasterIdLst>
  <p:handoutMasterIdLst>
    <p:handoutMasterId r:id="rId69"/>
  </p:handoutMasterIdLst>
  <p:sldIdLst>
    <p:sldId id="325" r:id="rId30"/>
    <p:sldId id="327" r:id="rId32"/>
    <p:sldId id="317" r:id="rId33"/>
    <p:sldId id="316" r:id="rId34"/>
    <p:sldId id="314" r:id="rId35"/>
    <p:sldId id="364" r:id="rId36"/>
    <p:sldId id="387" r:id="rId37"/>
    <p:sldId id="388" r:id="rId38"/>
    <p:sldId id="389" r:id="rId39"/>
    <p:sldId id="390" r:id="rId40"/>
    <p:sldId id="391" r:id="rId41"/>
    <p:sldId id="392" r:id="rId42"/>
    <p:sldId id="393" r:id="rId43"/>
    <p:sldId id="394" r:id="rId44"/>
    <p:sldId id="395" r:id="rId45"/>
    <p:sldId id="396" r:id="rId46"/>
    <p:sldId id="328" r:id="rId47"/>
    <p:sldId id="397" r:id="rId48"/>
    <p:sldId id="398" r:id="rId49"/>
    <p:sldId id="399" r:id="rId50"/>
    <p:sldId id="400" r:id="rId51"/>
    <p:sldId id="401" r:id="rId52"/>
    <p:sldId id="403" r:id="rId53"/>
    <p:sldId id="404" r:id="rId54"/>
    <p:sldId id="405" r:id="rId55"/>
    <p:sldId id="406" r:id="rId56"/>
    <p:sldId id="407" r:id="rId57"/>
    <p:sldId id="408" r:id="rId58"/>
    <p:sldId id="386" r:id="rId59"/>
    <p:sldId id="409" r:id="rId60"/>
    <p:sldId id="410" r:id="rId61"/>
    <p:sldId id="411" r:id="rId62"/>
    <p:sldId id="412" r:id="rId63"/>
    <p:sldId id="413" r:id="rId64"/>
    <p:sldId id="414" r:id="rId65"/>
    <p:sldId id="415" r:id="rId66"/>
    <p:sldId id="416" r:id="rId67"/>
    <p:sldId id="326" r:id="rId68"/>
  </p:sldIdLst>
  <p:sldSz cx="12192000" cy="6858000"/>
  <p:notesSz cx="6858000" cy="9144000"/>
  <p:embeddedFontLst>
    <p:embeddedFont>
      <p:font typeface="Calibri" panose="020F0502020204030204"/>
      <p:regular r:id="rId74"/>
      <p:bold r:id="rId75"/>
      <p:italic r:id="rId76"/>
      <p:boldItalic r:id="rId77"/>
    </p:embeddedFont>
    <p:embeddedFont>
      <p:font typeface="BiaoZhunCuHei" panose="02000503000000000000" charset="-122"/>
      <p:regular r:id="rId78"/>
    </p:embeddedFont>
    <p:embeddedFont>
      <p:font typeface="微软雅黑" panose="020B0503020204020204" charset="-122"/>
      <p:regular r:id="rId79"/>
    </p:embeddedFont>
    <p:embeddedFont>
      <p:font typeface="等线" panose="02010600030101010101" charset="-122"/>
      <p:regular r:id="rId80"/>
    </p:embeddedFont>
  </p:embeddedFontLst>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1" Type="http://schemas.openxmlformats.org/officeDocument/2006/relationships/tags" Target="tags/tag116.xml"/><Relationship Id="rId80" Type="http://schemas.openxmlformats.org/officeDocument/2006/relationships/font" Target="fonts/font7.fntdata"/><Relationship Id="rId8" Type="http://schemas.openxmlformats.org/officeDocument/2006/relationships/slideMaster" Target="slideMasters/slideMaster7.xml"/><Relationship Id="rId79" Type="http://schemas.openxmlformats.org/officeDocument/2006/relationships/font" Target="fonts/font6.fntdata"/><Relationship Id="rId78" Type="http://schemas.openxmlformats.org/officeDocument/2006/relationships/font" Target="fonts/font5.fntdata"/><Relationship Id="rId77" Type="http://schemas.openxmlformats.org/officeDocument/2006/relationships/font" Target="fonts/font4.fntdata"/><Relationship Id="rId76" Type="http://schemas.openxmlformats.org/officeDocument/2006/relationships/font" Target="fonts/font3.fntdata"/><Relationship Id="rId75" Type="http://schemas.openxmlformats.org/officeDocument/2006/relationships/font" Target="fonts/font2.fntdata"/><Relationship Id="rId74" Type="http://schemas.openxmlformats.org/officeDocument/2006/relationships/font" Target="fonts/font1.fntdata"/><Relationship Id="rId73" Type="http://schemas.openxmlformats.org/officeDocument/2006/relationships/commentAuthors" Target="commentAuthors.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Master" Target="slideMasters/slideMaster6.xml"/><Relationship Id="rId69" Type="http://schemas.openxmlformats.org/officeDocument/2006/relationships/handoutMaster" Target="handoutMasters/handoutMaster1.xml"/><Relationship Id="rId68" Type="http://schemas.openxmlformats.org/officeDocument/2006/relationships/slide" Target="slides/slide38.xml"/><Relationship Id="rId67" Type="http://schemas.openxmlformats.org/officeDocument/2006/relationships/slide" Target="slides/slide37.xml"/><Relationship Id="rId66" Type="http://schemas.openxmlformats.org/officeDocument/2006/relationships/slide" Target="slides/slide36.xml"/><Relationship Id="rId65" Type="http://schemas.openxmlformats.org/officeDocument/2006/relationships/slide" Target="slides/slide35.xml"/><Relationship Id="rId64" Type="http://schemas.openxmlformats.org/officeDocument/2006/relationships/slide" Target="slides/slide34.xml"/><Relationship Id="rId63" Type="http://schemas.openxmlformats.org/officeDocument/2006/relationships/slide" Target="slides/slide33.xml"/><Relationship Id="rId62" Type="http://schemas.openxmlformats.org/officeDocument/2006/relationships/slide" Target="slides/slide32.xml"/><Relationship Id="rId61" Type="http://schemas.openxmlformats.org/officeDocument/2006/relationships/slide" Target="slides/slide31.xml"/><Relationship Id="rId60" Type="http://schemas.openxmlformats.org/officeDocument/2006/relationships/slide" Target="slides/slide30.xml"/><Relationship Id="rId6" Type="http://schemas.openxmlformats.org/officeDocument/2006/relationships/slideMaster" Target="slideMasters/slideMaster5.xml"/><Relationship Id="rId59" Type="http://schemas.openxmlformats.org/officeDocument/2006/relationships/slide" Target="slides/slide29.xml"/><Relationship Id="rId58" Type="http://schemas.openxmlformats.org/officeDocument/2006/relationships/slide" Target="slides/slide28.xml"/><Relationship Id="rId57" Type="http://schemas.openxmlformats.org/officeDocument/2006/relationships/slide" Target="slides/slide27.xml"/><Relationship Id="rId56" Type="http://schemas.openxmlformats.org/officeDocument/2006/relationships/slide" Target="slides/slide26.xml"/><Relationship Id="rId55" Type="http://schemas.openxmlformats.org/officeDocument/2006/relationships/slide" Target="slides/slide25.xml"/><Relationship Id="rId54" Type="http://schemas.openxmlformats.org/officeDocument/2006/relationships/slide" Target="slides/slide24.xml"/><Relationship Id="rId53" Type="http://schemas.openxmlformats.org/officeDocument/2006/relationships/slide" Target="slides/slide23.xml"/><Relationship Id="rId52" Type="http://schemas.openxmlformats.org/officeDocument/2006/relationships/slide" Target="slides/slide22.xml"/><Relationship Id="rId51" Type="http://schemas.openxmlformats.org/officeDocument/2006/relationships/slide" Target="slides/slide21.xml"/><Relationship Id="rId50" Type="http://schemas.openxmlformats.org/officeDocument/2006/relationships/slide" Target="slides/slide20.xml"/><Relationship Id="rId5" Type="http://schemas.openxmlformats.org/officeDocument/2006/relationships/slideMaster" Target="slideMasters/slideMaster4.xml"/><Relationship Id="rId49" Type="http://schemas.openxmlformats.org/officeDocument/2006/relationships/slide" Target="slides/slide19.xml"/><Relationship Id="rId48" Type="http://schemas.openxmlformats.org/officeDocument/2006/relationships/slide" Target="slides/slide18.xml"/><Relationship Id="rId47" Type="http://schemas.openxmlformats.org/officeDocument/2006/relationships/slide" Target="slides/slide17.xml"/><Relationship Id="rId46" Type="http://schemas.openxmlformats.org/officeDocument/2006/relationships/slide" Target="slides/slide16.xml"/><Relationship Id="rId45" Type="http://schemas.openxmlformats.org/officeDocument/2006/relationships/slide" Target="slides/slide15.xml"/><Relationship Id="rId44" Type="http://schemas.openxmlformats.org/officeDocument/2006/relationships/slide" Target="slides/slide14.xml"/><Relationship Id="rId43" Type="http://schemas.openxmlformats.org/officeDocument/2006/relationships/slide" Target="slides/slide13.xml"/><Relationship Id="rId42" Type="http://schemas.openxmlformats.org/officeDocument/2006/relationships/slide" Target="slides/slide12.xml"/><Relationship Id="rId41" Type="http://schemas.openxmlformats.org/officeDocument/2006/relationships/slide" Target="slides/slide11.xml"/><Relationship Id="rId40" Type="http://schemas.openxmlformats.org/officeDocument/2006/relationships/slide" Target="slides/slide10.xml"/><Relationship Id="rId4" Type="http://schemas.openxmlformats.org/officeDocument/2006/relationships/slideMaster" Target="slideMasters/slideMaster3.xml"/><Relationship Id="rId39" Type="http://schemas.openxmlformats.org/officeDocument/2006/relationships/slide" Target="slides/slide9.xml"/><Relationship Id="rId38" Type="http://schemas.openxmlformats.org/officeDocument/2006/relationships/slide" Target="slides/slide8.xml"/><Relationship Id="rId37" Type="http://schemas.openxmlformats.org/officeDocument/2006/relationships/slide" Target="slides/slide7.xml"/><Relationship Id="rId36" Type="http://schemas.openxmlformats.org/officeDocument/2006/relationships/slide" Target="slides/slide6.xml"/><Relationship Id="rId35" Type="http://schemas.openxmlformats.org/officeDocument/2006/relationships/slide" Target="slides/slide5.xml"/><Relationship Id="rId34" Type="http://schemas.openxmlformats.org/officeDocument/2006/relationships/slide" Target="slides/slide4.xml"/><Relationship Id="rId33" Type="http://schemas.openxmlformats.org/officeDocument/2006/relationships/slide" Target="slides/slide3.xml"/><Relationship Id="rId32" Type="http://schemas.openxmlformats.org/officeDocument/2006/relationships/slide" Target="slides/slide2.xml"/><Relationship Id="rId31" Type="http://schemas.openxmlformats.org/officeDocument/2006/relationships/notesMaster" Target="notesMasters/notesMaster1.xml"/><Relationship Id="rId30"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4" Type="http://schemas.openxmlformats.org/officeDocument/2006/relationships/image" Target="../media/image17.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105.xml.rels><?xml version="1.0" encoding="UTF-8" standalone="yes"?>
<Relationships xmlns="http://schemas.openxmlformats.org/package/2006/relationships"><Relationship Id="rId4" Type="http://schemas.openxmlformats.org/officeDocument/2006/relationships/image" Target="../media/image1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4" Type="http://schemas.openxmlformats.org/officeDocument/2006/relationships/image" Target="../media/image1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2.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2.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115.xml.rels><?xml version="1.0" encoding="UTF-8" standalone="yes"?>
<Relationships xmlns="http://schemas.openxmlformats.org/package/2006/relationships"><Relationship Id="rId4" Type="http://schemas.openxmlformats.org/officeDocument/2006/relationships/image" Target="../media/image2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4" Type="http://schemas.openxmlformats.org/officeDocument/2006/relationships/image" Target="../media/image2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4.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125.xml.rels><?xml version="1.0" encoding="UTF-8" standalone="yes"?>
<Relationships xmlns="http://schemas.openxmlformats.org/package/2006/relationships"><Relationship Id="rId4" Type="http://schemas.openxmlformats.org/officeDocument/2006/relationships/image" Target="../media/image2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4" Type="http://schemas.openxmlformats.org/officeDocument/2006/relationships/image" Target="../media/image2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6.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6.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6.xml"/></Relationships>
</file>

<file path=ppt/slideLayouts/_rels/slideLayout135.xml.rels><?xml version="1.0" encoding="UTF-8" standalone="yes"?>
<Relationships xmlns="http://schemas.openxmlformats.org/package/2006/relationships"><Relationship Id="rId4" Type="http://schemas.openxmlformats.org/officeDocument/2006/relationships/image" Target="../media/image2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7.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7.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4" Type="http://schemas.openxmlformats.org/officeDocument/2006/relationships/image" Target="../media/image2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8.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8.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8.xml"/></Relationships>
</file>

<file path=ppt/slideLayouts/_rels/slideLayout145.xml.rels><?xml version="1.0" encoding="UTF-8" standalone="yes"?>
<Relationships xmlns="http://schemas.openxmlformats.org/package/2006/relationships"><Relationship Id="rId4" Type="http://schemas.openxmlformats.org/officeDocument/2006/relationships/image" Target="../media/image2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4" Type="http://schemas.openxmlformats.org/officeDocument/2006/relationships/image" Target="../media/image14.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4" Type="http://schemas.openxmlformats.org/officeDocument/2006/relationships/image" Target="../media/image15.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4" Type="http://schemas.openxmlformats.org/officeDocument/2006/relationships/image" Target="../media/image15.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4" Type="http://schemas.openxmlformats.org/officeDocument/2006/relationships/image" Target="../media/image16.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4" Type="http://schemas.openxmlformats.org/officeDocument/2006/relationships/image" Target="../media/image16.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4" Type="http://schemas.openxmlformats.org/officeDocument/2006/relationships/image" Target="../media/image17.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4" Type="http://schemas.openxmlformats.org/officeDocument/2006/relationships/image" Target="../media/image16.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86.xml"/><Relationship Id="rId4" Type="http://schemas.openxmlformats.org/officeDocument/2006/relationships/slideLayout" Target="../slideLayouts/slideLayout85.xml"/><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 Type="http://schemas.openxmlformats.org/officeDocument/2006/relationships/slideLayout" Target="../slideLayouts/slideLayout87.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slideLayout" Target="../slideLayouts/slideLayout96.xml"/><Relationship Id="rId4" Type="http://schemas.openxmlformats.org/officeDocument/2006/relationships/slideLayout" Target="../slideLayouts/slideLayout95.xml"/><Relationship Id="rId3" Type="http://schemas.openxmlformats.org/officeDocument/2006/relationships/slideLayout" Target="../slideLayouts/slideLayout94.xml"/><Relationship Id="rId2" Type="http://schemas.openxmlformats.org/officeDocument/2006/relationships/slideLayout" Target="../slideLayouts/slideLayout93.xml"/><Relationship Id="rId1" Type="http://schemas.openxmlformats.org/officeDocument/2006/relationships/slideLayout" Target="../slideLayouts/slideLayout92.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slideLayout" Target="../slideLayouts/slideLayout101.xml"/><Relationship Id="rId4" Type="http://schemas.openxmlformats.org/officeDocument/2006/relationships/slideLayout" Target="../slideLayouts/slideLayout100.xml"/><Relationship Id="rId3" Type="http://schemas.openxmlformats.org/officeDocument/2006/relationships/slideLayout" Target="../slideLayouts/slideLayout99.xml"/><Relationship Id="rId2" Type="http://schemas.openxmlformats.org/officeDocument/2006/relationships/slideLayout" Target="../slideLayouts/slideLayout98.xml"/><Relationship Id="rId1" Type="http://schemas.openxmlformats.org/officeDocument/2006/relationships/slideLayout" Target="../slideLayouts/slideLayout9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slideLayout" Target="../slideLayouts/slideLayout106.xml"/><Relationship Id="rId4" Type="http://schemas.openxmlformats.org/officeDocument/2006/relationships/slideLayout" Target="../slideLayouts/slideLayout105.xml"/><Relationship Id="rId3" Type="http://schemas.openxmlformats.org/officeDocument/2006/relationships/slideLayout" Target="../slideLayouts/slideLayout104.xml"/><Relationship Id="rId2" Type="http://schemas.openxmlformats.org/officeDocument/2006/relationships/slideLayout" Target="../slideLayouts/slideLayout103.xml"/><Relationship Id="rId1" Type="http://schemas.openxmlformats.org/officeDocument/2006/relationships/slideLayout" Target="../slideLayouts/slideLayout102.xml"/></Relationships>
</file>

<file path=ppt/slideMasters/_rels/slideMaster21.xml.rels><?xml version="1.0" encoding="UTF-8" standalone="yes"?>
<Relationships xmlns="http://schemas.openxmlformats.org/package/2006/relationships"><Relationship Id="rId6" Type="http://schemas.openxmlformats.org/officeDocument/2006/relationships/theme" Target="../theme/theme21.xml"/><Relationship Id="rId5" Type="http://schemas.openxmlformats.org/officeDocument/2006/relationships/slideLayout" Target="../slideLayouts/slideLayout111.xml"/><Relationship Id="rId4" Type="http://schemas.openxmlformats.org/officeDocument/2006/relationships/slideLayout" Target="../slideLayouts/slideLayout110.xml"/><Relationship Id="rId3" Type="http://schemas.openxmlformats.org/officeDocument/2006/relationships/slideLayout" Target="../slideLayouts/slideLayout109.xml"/><Relationship Id="rId2" Type="http://schemas.openxmlformats.org/officeDocument/2006/relationships/slideLayout" Target="../slideLayouts/slideLayout108.xml"/><Relationship Id="rId1" Type="http://schemas.openxmlformats.org/officeDocument/2006/relationships/slideLayout" Target="../slideLayouts/slideLayout107.xml"/></Relationships>
</file>

<file path=ppt/slideMasters/_rels/slideMaster22.xml.rels><?xml version="1.0" encoding="UTF-8" standalone="yes"?>
<Relationships xmlns="http://schemas.openxmlformats.org/package/2006/relationships"><Relationship Id="rId6" Type="http://schemas.openxmlformats.org/officeDocument/2006/relationships/theme" Target="../theme/theme22.xml"/><Relationship Id="rId5" Type="http://schemas.openxmlformats.org/officeDocument/2006/relationships/slideLayout" Target="../slideLayouts/slideLayout116.xml"/><Relationship Id="rId4" Type="http://schemas.openxmlformats.org/officeDocument/2006/relationships/slideLayout" Target="../slideLayouts/slideLayout115.xml"/><Relationship Id="rId3" Type="http://schemas.openxmlformats.org/officeDocument/2006/relationships/slideLayout" Target="../slideLayouts/slideLayout114.xml"/><Relationship Id="rId2" Type="http://schemas.openxmlformats.org/officeDocument/2006/relationships/slideLayout" Target="../slideLayouts/slideLayout113.xml"/><Relationship Id="rId1" Type="http://schemas.openxmlformats.org/officeDocument/2006/relationships/slideLayout" Target="../slideLayouts/slideLayout112.xml"/></Relationships>
</file>

<file path=ppt/slideMasters/_rels/slideMaster23.xml.rels><?xml version="1.0" encoding="UTF-8" standalone="yes"?>
<Relationships xmlns="http://schemas.openxmlformats.org/package/2006/relationships"><Relationship Id="rId6" Type="http://schemas.openxmlformats.org/officeDocument/2006/relationships/theme" Target="../theme/theme23.xml"/><Relationship Id="rId5" Type="http://schemas.openxmlformats.org/officeDocument/2006/relationships/slideLayout" Target="../slideLayouts/slideLayout121.xml"/><Relationship Id="rId4" Type="http://schemas.openxmlformats.org/officeDocument/2006/relationships/slideLayout" Target="../slideLayouts/slideLayout120.xml"/><Relationship Id="rId3" Type="http://schemas.openxmlformats.org/officeDocument/2006/relationships/slideLayout" Target="../slideLayouts/slideLayout119.xml"/><Relationship Id="rId2" Type="http://schemas.openxmlformats.org/officeDocument/2006/relationships/slideLayout" Target="../slideLayouts/slideLayout118.xml"/><Relationship Id="rId1" Type="http://schemas.openxmlformats.org/officeDocument/2006/relationships/slideLayout" Target="../slideLayouts/slideLayout117.xml"/></Relationships>
</file>

<file path=ppt/slideMasters/_rels/slideMaster24.xml.rels><?xml version="1.0" encoding="UTF-8" standalone="yes"?>
<Relationships xmlns="http://schemas.openxmlformats.org/package/2006/relationships"><Relationship Id="rId6" Type="http://schemas.openxmlformats.org/officeDocument/2006/relationships/theme" Target="../theme/theme24.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 Type="http://schemas.openxmlformats.org/officeDocument/2006/relationships/slideLayout" Target="../slideLayouts/slideLayout122.xml"/></Relationships>
</file>

<file path=ppt/slideMasters/_rels/slideMaster25.xml.rels><?xml version="1.0" encoding="UTF-8" standalone="yes"?>
<Relationships xmlns="http://schemas.openxmlformats.org/package/2006/relationships"><Relationship Id="rId6" Type="http://schemas.openxmlformats.org/officeDocument/2006/relationships/theme" Target="../theme/theme25.xml"/><Relationship Id="rId5" Type="http://schemas.openxmlformats.org/officeDocument/2006/relationships/slideLayout" Target="../slideLayouts/slideLayout131.xml"/><Relationship Id="rId4" Type="http://schemas.openxmlformats.org/officeDocument/2006/relationships/slideLayout" Target="../slideLayouts/slideLayout130.xml"/><Relationship Id="rId3" Type="http://schemas.openxmlformats.org/officeDocument/2006/relationships/slideLayout" Target="../slideLayouts/slideLayout129.xml"/><Relationship Id="rId2" Type="http://schemas.openxmlformats.org/officeDocument/2006/relationships/slideLayout" Target="../slideLayouts/slideLayout128.xml"/><Relationship Id="rId1" Type="http://schemas.openxmlformats.org/officeDocument/2006/relationships/slideLayout" Target="../slideLayouts/slideLayout127.xml"/></Relationships>
</file>

<file path=ppt/slideMasters/_rels/slideMaster26.xml.rels><?xml version="1.0" encoding="UTF-8" standalone="yes"?>
<Relationships xmlns="http://schemas.openxmlformats.org/package/2006/relationships"><Relationship Id="rId6" Type="http://schemas.openxmlformats.org/officeDocument/2006/relationships/theme" Target="../theme/theme26.xml"/><Relationship Id="rId5" Type="http://schemas.openxmlformats.org/officeDocument/2006/relationships/slideLayout" Target="../slideLayouts/slideLayout136.xml"/><Relationship Id="rId4" Type="http://schemas.openxmlformats.org/officeDocument/2006/relationships/slideLayout" Target="../slideLayouts/slideLayout135.xml"/><Relationship Id="rId3" Type="http://schemas.openxmlformats.org/officeDocument/2006/relationships/slideLayout" Target="../slideLayouts/slideLayout134.xml"/><Relationship Id="rId2" Type="http://schemas.openxmlformats.org/officeDocument/2006/relationships/slideLayout" Target="../slideLayouts/slideLayout133.xml"/><Relationship Id="rId1" Type="http://schemas.openxmlformats.org/officeDocument/2006/relationships/slideLayout" Target="../slideLayouts/slideLayout132.xml"/></Relationships>
</file>

<file path=ppt/slideMasters/_rels/slideMaster27.xml.rels><?xml version="1.0" encoding="UTF-8" standalone="yes"?>
<Relationships xmlns="http://schemas.openxmlformats.org/package/2006/relationships"><Relationship Id="rId6" Type="http://schemas.openxmlformats.org/officeDocument/2006/relationships/theme" Target="../theme/theme27.xml"/><Relationship Id="rId5" Type="http://schemas.openxmlformats.org/officeDocument/2006/relationships/slideLayout" Target="../slideLayouts/slideLayout141.xml"/><Relationship Id="rId4" Type="http://schemas.openxmlformats.org/officeDocument/2006/relationships/slideLayout" Target="../slideLayouts/slideLayout140.xml"/><Relationship Id="rId3" Type="http://schemas.openxmlformats.org/officeDocument/2006/relationships/slideLayout" Target="../slideLayouts/slideLayout139.xml"/><Relationship Id="rId2" Type="http://schemas.openxmlformats.org/officeDocument/2006/relationships/slideLayout" Target="../slideLayouts/slideLayout138.xml"/><Relationship Id="rId1" Type="http://schemas.openxmlformats.org/officeDocument/2006/relationships/slideLayout" Target="../slideLayouts/slideLayout137.xml"/></Relationships>
</file>

<file path=ppt/slideMasters/_rels/slideMaster28.xml.rels><?xml version="1.0" encoding="UTF-8" standalone="yes"?>
<Relationships xmlns="http://schemas.openxmlformats.org/package/2006/relationships"><Relationship Id="rId6" Type="http://schemas.openxmlformats.org/officeDocument/2006/relationships/theme" Target="../theme/theme28.xml"/><Relationship Id="rId5" Type="http://schemas.openxmlformats.org/officeDocument/2006/relationships/slideLayout" Target="../slideLayouts/slideLayout146.xml"/><Relationship Id="rId4" Type="http://schemas.openxmlformats.org/officeDocument/2006/relationships/slideLayout" Target="../slideLayouts/slideLayout145.xml"/><Relationship Id="rId3" Type="http://schemas.openxmlformats.org/officeDocument/2006/relationships/slideLayout" Target="../slideLayouts/slideLayout144.xml"/><Relationship Id="rId2" Type="http://schemas.openxmlformats.org/officeDocument/2006/relationships/slideLayout" Target="../slideLayouts/slideLayout143.xml"/><Relationship Id="rId1" Type="http://schemas.openxmlformats.org/officeDocument/2006/relationships/slideLayout" Target="../slideLayouts/slideLayout14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11.xml"/><Relationship Id="rId2" Type="http://schemas.openxmlformats.org/officeDocument/2006/relationships/image" Target="../media/image32.png"/><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45.xml"/><Relationship Id="rId5" Type="http://schemas.openxmlformats.org/officeDocument/2006/relationships/tags" Target="../tags/tag13.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50.xml"/><Relationship Id="rId4" Type="http://schemas.openxmlformats.org/officeDocument/2006/relationships/tags" Target="../tags/tag15.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55.xml"/><Relationship Id="rId3" Type="http://schemas.openxmlformats.org/officeDocument/2006/relationships/tags" Target="../tags/tag17.xml"/><Relationship Id="rId2" Type="http://schemas.openxmlformats.org/officeDocument/2006/relationships/image" Target="../media/image38.png"/><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60.xml"/><Relationship Id="rId4" Type="http://schemas.openxmlformats.org/officeDocument/2006/relationships/tags" Target="../tags/tag19.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65.xml"/><Relationship Id="rId3" Type="http://schemas.openxmlformats.org/officeDocument/2006/relationships/tags" Target="../tags/tag21.xml"/><Relationship Id="rId2" Type="http://schemas.openxmlformats.org/officeDocument/2006/relationships/image" Target="../media/image41.png"/><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23.xml"/><Relationship Id="rId2" Type="http://schemas.openxmlformats.org/officeDocument/2006/relationships/image" Target="../media/image42.png"/><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43.sv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image" Target="../media/image45.jpeg"/><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44.jpeg"/><Relationship Id="rId4" Type="http://schemas.openxmlformats.org/officeDocument/2006/relationships/tags" Target="../tags/tag27.xml"/><Relationship Id="rId3" Type="http://schemas.openxmlformats.org/officeDocument/2006/relationships/tags" Target="../tags/tag26.xml"/><Relationship Id="rId23" Type="http://schemas.openxmlformats.org/officeDocument/2006/relationships/slideLayout" Target="../slideLayouts/slideLayout20.xml"/><Relationship Id="rId22" Type="http://schemas.openxmlformats.org/officeDocument/2006/relationships/tags" Target="../tags/tag41.xml"/><Relationship Id="rId21" Type="http://schemas.openxmlformats.org/officeDocument/2006/relationships/tags" Target="../tags/tag40.xml"/><Relationship Id="rId20" Type="http://schemas.openxmlformats.org/officeDocument/2006/relationships/tags" Target="../tags/tag39.xml"/><Relationship Id="rId2" Type="http://schemas.openxmlformats.org/officeDocument/2006/relationships/tags" Target="../tags/tag25.xml"/><Relationship Id="rId19" Type="http://schemas.openxmlformats.org/officeDocument/2006/relationships/tags" Target="../tags/tag38.xml"/><Relationship Id="rId18" Type="http://schemas.openxmlformats.org/officeDocument/2006/relationships/image" Target="../media/image47.jpeg"/><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image" Target="../media/image46.jpeg"/><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image" Target="../media/image48.jpeg"/><Relationship Id="rId3" Type="http://schemas.openxmlformats.org/officeDocument/2006/relationships/tags" Target="../tags/tag44.xml"/><Relationship Id="rId2" Type="http://schemas.openxmlformats.org/officeDocument/2006/relationships/tags" Target="../tags/tag43.xml"/><Relationship Id="rId15" Type="http://schemas.openxmlformats.org/officeDocument/2006/relationships/slideLayout" Target="../slideLayouts/slideLayout20.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24.png"/></Relationships>
</file>

<file path=ppt/slides/_rels/slide20.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1" Type="http://schemas.openxmlformats.org/officeDocument/2006/relationships/slideLayout" Target="../slideLayouts/slideLayout20.xml"/><Relationship Id="rId10" Type="http://schemas.openxmlformats.org/officeDocument/2006/relationships/tags" Target="../tags/tag64.xml"/><Relationship Id="rId1" Type="http://schemas.openxmlformats.org/officeDocument/2006/relationships/tags" Target="../tags/tag5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5.xml"/><Relationship Id="rId2" Type="http://schemas.openxmlformats.org/officeDocument/2006/relationships/tags" Target="../tags/tag65.xml"/><Relationship Id="rId1"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0.xml"/><Relationship Id="rId2" Type="http://schemas.openxmlformats.org/officeDocument/2006/relationships/tags" Target="../tags/tag66.xml"/><Relationship Id="rId1" Type="http://schemas.openxmlformats.org/officeDocument/2006/relationships/image" Target="../media/image50.png"/></Relationships>
</file>

<file path=ppt/slides/_rels/slide23.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0" Type="http://schemas.openxmlformats.org/officeDocument/2006/relationships/notesSlide" Target="../notesSlides/notesSlide6.xml"/><Relationship Id="rId3" Type="http://schemas.openxmlformats.org/officeDocument/2006/relationships/tags" Target="../tags/tag69.xml"/><Relationship Id="rId29" Type="http://schemas.openxmlformats.org/officeDocument/2006/relationships/slideLayout" Target="../slideLayouts/slideLayout1.xml"/><Relationship Id="rId28" Type="http://schemas.openxmlformats.org/officeDocument/2006/relationships/tags" Target="../tags/tag94.xml"/><Relationship Id="rId27" Type="http://schemas.openxmlformats.org/officeDocument/2006/relationships/tags" Target="../tags/tag93.xml"/><Relationship Id="rId26" Type="http://schemas.openxmlformats.org/officeDocument/2006/relationships/tags" Target="../tags/tag92.xml"/><Relationship Id="rId25" Type="http://schemas.openxmlformats.org/officeDocument/2006/relationships/tags" Target="../tags/tag91.xml"/><Relationship Id="rId24" Type="http://schemas.openxmlformats.org/officeDocument/2006/relationships/tags" Target="../tags/tag90.xml"/><Relationship Id="rId23" Type="http://schemas.openxmlformats.org/officeDocument/2006/relationships/tags" Target="../tags/tag89.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tags" Target="../tags/tag68.xml"/><Relationship Id="rId19" Type="http://schemas.openxmlformats.org/officeDocument/2006/relationships/tags" Target="../tags/tag85.xml"/><Relationship Id="rId18" Type="http://schemas.openxmlformats.org/officeDocument/2006/relationships/tags" Target="../tags/tag84.xml"/><Relationship Id="rId17" Type="http://schemas.openxmlformats.org/officeDocument/2006/relationships/tags" Target="../tags/tag83.xml"/><Relationship Id="rId16" Type="http://schemas.openxmlformats.org/officeDocument/2006/relationships/tags" Target="../tags/tag82.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85.xml"/><Relationship Id="rId3" Type="http://schemas.openxmlformats.org/officeDocument/2006/relationships/tags" Target="../tags/tag96.xml"/><Relationship Id="rId2" Type="http://schemas.openxmlformats.org/officeDocument/2006/relationships/image" Target="../media/image51.png"/><Relationship Id="rId1" Type="http://schemas.openxmlformats.org/officeDocument/2006/relationships/tags" Target="../tags/tag9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tags" Target="../tags/tag97.xml"/><Relationship Id="rId1" Type="http://schemas.openxmlformats.org/officeDocument/2006/relationships/image" Target="../media/image52.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99.xml"/><Relationship Id="rId2" Type="http://schemas.openxmlformats.org/officeDocument/2006/relationships/image" Target="../media/image53.png"/><Relationship Id="rId1" Type="http://schemas.openxmlformats.org/officeDocument/2006/relationships/tags" Target="../tags/tag98.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00.xml"/><Relationship Id="rId3" Type="http://schemas.openxmlformats.org/officeDocument/2006/relationships/tags" Target="../tags/tag101.xml"/><Relationship Id="rId2" Type="http://schemas.openxmlformats.org/officeDocument/2006/relationships/image" Target="../media/image54.png"/><Relationship Id="rId1" Type="http://schemas.openxmlformats.org/officeDocument/2006/relationships/tags" Target="../tags/tag100.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05.xml"/><Relationship Id="rId3" Type="http://schemas.openxmlformats.org/officeDocument/2006/relationships/tags" Target="../tags/tag103.xml"/><Relationship Id="rId2" Type="http://schemas.openxmlformats.org/officeDocument/2006/relationships/image" Target="../media/image55.png"/><Relationship Id="rId1" Type="http://schemas.openxmlformats.org/officeDocument/2006/relationships/tags" Target="../tags/tag10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56.svg"/><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10.xml"/><Relationship Id="rId3" Type="http://schemas.openxmlformats.org/officeDocument/2006/relationships/tags" Target="../tags/tag105.xml"/><Relationship Id="rId2" Type="http://schemas.openxmlformats.org/officeDocument/2006/relationships/image" Target="../media/image57.png"/><Relationship Id="rId1" Type="http://schemas.openxmlformats.org/officeDocument/2006/relationships/tags" Target="../tags/tag104.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15.xml"/><Relationship Id="rId2" Type="http://schemas.openxmlformats.org/officeDocument/2006/relationships/tags" Target="../tags/tag106.xml"/><Relationship Id="rId1" Type="http://schemas.openxmlformats.org/officeDocument/2006/relationships/image" Target="../media/image58.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20.xml"/><Relationship Id="rId3" Type="http://schemas.openxmlformats.org/officeDocument/2006/relationships/tags" Target="../tags/tag108.xml"/><Relationship Id="rId2" Type="http://schemas.openxmlformats.org/officeDocument/2006/relationships/image" Target="../media/image59.png"/><Relationship Id="rId1" Type="http://schemas.openxmlformats.org/officeDocument/2006/relationships/tags" Target="../tags/tag10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5.xml"/><Relationship Id="rId2" Type="http://schemas.openxmlformats.org/officeDocument/2006/relationships/tags" Target="../tags/tag109.xml"/><Relationship Id="rId1" Type="http://schemas.openxmlformats.org/officeDocument/2006/relationships/image" Target="../media/image60.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30.xml"/><Relationship Id="rId2" Type="http://schemas.openxmlformats.org/officeDocument/2006/relationships/tags" Target="../tags/tag110.xml"/><Relationship Id="rId1" Type="http://schemas.openxmlformats.org/officeDocument/2006/relationships/image" Target="../media/image61.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35.xml"/><Relationship Id="rId4" Type="http://schemas.openxmlformats.org/officeDocument/2006/relationships/tags" Target="../tags/tag112.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tags" Target="../tags/tag111.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40.xml"/><Relationship Id="rId3" Type="http://schemas.openxmlformats.org/officeDocument/2006/relationships/tags" Target="../tags/tag114.xml"/><Relationship Id="rId2" Type="http://schemas.openxmlformats.org/officeDocument/2006/relationships/image" Target="../media/image64.png"/><Relationship Id="rId1" Type="http://schemas.openxmlformats.org/officeDocument/2006/relationships/tags" Target="../tags/tag113.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45.xml"/><Relationship Id="rId2" Type="http://schemas.openxmlformats.org/officeDocument/2006/relationships/tags" Target="../tags/tag115.xml"/><Relationship Id="rId1" Type="http://schemas.openxmlformats.org/officeDocument/2006/relationships/image" Target="../media/image6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25.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27.svg"/><Relationship Id="rId1" Type="http://schemas.openxmlformats.org/officeDocument/2006/relationships/image" Target="../media/image26.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3.xml"/><Relationship Id="rId2" Type="http://schemas.openxmlformats.org/officeDocument/2006/relationships/image" Target="../media/image28.pn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5.xml"/><Relationship Id="rId2" Type="http://schemas.openxmlformats.org/officeDocument/2006/relationships/image" Target="../media/image29.png"/><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0.xml"/><Relationship Id="rId3" Type="http://schemas.openxmlformats.org/officeDocument/2006/relationships/tags" Target="../tags/tag7.xml"/><Relationship Id="rId2" Type="http://schemas.openxmlformats.org/officeDocument/2006/relationships/image" Target="../media/image30.png"/><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9.xml"/><Relationship Id="rId2" Type="http://schemas.openxmlformats.org/officeDocument/2006/relationships/image" Target="../media/image31.png"/><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512695" y="3577590"/>
            <a:ext cx="310324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数据分析方法</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552323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（四）三均值</a:t>
            </a:r>
            <a:endParaRPr lang="zh-CN" altLang="en-US" sz="2800">
              <a:solidFill>
                <a:schemeClr val="accent1"/>
              </a:solidFill>
            </a:endParaRPr>
          </a:p>
        </p:txBody>
      </p:sp>
      <p:pic>
        <p:nvPicPr>
          <p:cNvPr id="2" name="图片 1"/>
          <p:cNvPicPr>
            <a:picLocks noChangeAspect="1"/>
          </p:cNvPicPr>
          <p:nvPr/>
        </p:nvPicPr>
        <p:blipFill>
          <a:blip r:embed="rId2"/>
          <a:stretch>
            <a:fillRect/>
          </a:stretch>
        </p:blipFill>
        <p:spPr>
          <a:xfrm>
            <a:off x="2425065" y="1233805"/>
            <a:ext cx="7381240" cy="484314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17370" y="401955"/>
            <a:ext cx="5523230" cy="143065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二、表示分散性的数字特征</a:t>
            </a:r>
            <a:endParaRPr lang="zh-CN" altLang="en-US" sz="3200">
              <a:solidFill>
                <a:schemeClr val="accent1"/>
              </a:solidFill>
            </a:endParaRPr>
          </a:p>
          <a:p>
            <a:pPr indent="0" fontAlgn="auto">
              <a:lnSpc>
                <a:spcPct val="140000"/>
              </a:lnSpc>
            </a:pPr>
            <a:r>
              <a:rPr lang="zh-CN" altLang="en-US" sz="2800">
                <a:solidFill>
                  <a:schemeClr val="accent1"/>
                </a:solidFill>
              </a:rPr>
              <a:t>（一）方差、标准差与变异系数</a:t>
            </a:r>
            <a:endParaRPr lang="zh-CN" altLang="en-US" sz="2800">
              <a:solidFill>
                <a:schemeClr val="accent1"/>
              </a:solidFill>
            </a:endParaRPr>
          </a:p>
        </p:txBody>
      </p:sp>
      <p:sp>
        <p:nvSpPr>
          <p:cNvPr id="2" name="文本框 1"/>
          <p:cNvSpPr txBox="1"/>
          <p:nvPr/>
        </p:nvSpPr>
        <p:spPr>
          <a:xfrm>
            <a:off x="1899285" y="1647190"/>
            <a:ext cx="8255635" cy="466153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方差是描述数据取值分散性的一种度量，它是数据相对于均值的偏差平方的平均：</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方差的算术平方根称为标准差，即</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方差的量纲是数据量纲的平方，而标准差的量纲与数据量纲一致。</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刻画数据相对分散性的度量是变异系数：</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它是一个无量纲的量，用百分数表示。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3391535" y="2125980"/>
            <a:ext cx="5270500" cy="736600"/>
          </a:xfrm>
          <a:prstGeom prst="rect">
            <a:avLst/>
          </a:prstGeom>
        </p:spPr>
      </p:pic>
      <p:pic>
        <p:nvPicPr>
          <p:cNvPr id="5" name="图片 4"/>
          <p:cNvPicPr>
            <a:picLocks noChangeAspect="1"/>
          </p:cNvPicPr>
          <p:nvPr/>
        </p:nvPicPr>
        <p:blipFill>
          <a:blip r:embed="rId3"/>
          <a:stretch>
            <a:fillRect/>
          </a:stretch>
        </p:blipFill>
        <p:spPr>
          <a:xfrm>
            <a:off x="3257550" y="3429000"/>
            <a:ext cx="5676900" cy="762000"/>
          </a:xfrm>
          <a:prstGeom prst="rect">
            <a:avLst/>
          </a:prstGeom>
        </p:spPr>
      </p:pic>
      <p:pic>
        <p:nvPicPr>
          <p:cNvPr id="6" name="图片 5"/>
          <p:cNvPicPr>
            <a:picLocks noChangeAspect="1"/>
          </p:cNvPicPr>
          <p:nvPr/>
        </p:nvPicPr>
        <p:blipFill>
          <a:blip r:embed="rId4"/>
          <a:stretch>
            <a:fillRect/>
          </a:stretch>
        </p:blipFill>
        <p:spPr>
          <a:xfrm>
            <a:off x="3391535" y="5025390"/>
            <a:ext cx="50165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552323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（二）极差与四分位极差</a:t>
            </a:r>
            <a:endParaRPr lang="zh-CN" altLang="en-US" sz="2800">
              <a:solidFill>
                <a:schemeClr val="accent1"/>
              </a:solidFill>
            </a:endParaRPr>
          </a:p>
        </p:txBody>
      </p:sp>
      <p:pic>
        <p:nvPicPr>
          <p:cNvPr id="3" name="图片 2"/>
          <p:cNvPicPr>
            <a:picLocks noChangeAspect="1"/>
          </p:cNvPicPr>
          <p:nvPr/>
        </p:nvPicPr>
        <p:blipFill>
          <a:blip r:embed="rId2"/>
          <a:stretch>
            <a:fillRect/>
          </a:stretch>
        </p:blipFill>
        <p:spPr>
          <a:xfrm>
            <a:off x="2033270" y="1390650"/>
            <a:ext cx="8382000" cy="2184400"/>
          </a:xfrm>
          <a:prstGeom prst="rect">
            <a:avLst/>
          </a:prstGeom>
        </p:spPr>
      </p:pic>
      <p:pic>
        <p:nvPicPr>
          <p:cNvPr id="4" name="图片 3"/>
          <p:cNvPicPr>
            <a:picLocks noChangeAspect="1"/>
          </p:cNvPicPr>
          <p:nvPr/>
        </p:nvPicPr>
        <p:blipFill>
          <a:blip r:embed="rId3"/>
          <a:stretch>
            <a:fillRect/>
          </a:stretch>
        </p:blipFill>
        <p:spPr>
          <a:xfrm>
            <a:off x="2033270" y="3726180"/>
            <a:ext cx="8343900" cy="187007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552323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（二）极差与四分位极差</a:t>
            </a:r>
            <a:endParaRPr lang="zh-CN" altLang="en-US" sz="2800">
              <a:solidFill>
                <a:schemeClr val="accent1"/>
              </a:solidFill>
            </a:endParaRPr>
          </a:p>
        </p:txBody>
      </p:sp>
      <p:pic>
        <p:nvPicPr>
          <p:cNvPr id="2" name="图片 1"/>
          <p:cNvPicPr>
            <a:picLocks noChangeAspect="1"/>
          </p:cNvPicPr>
          <p:nvPr/>
        </p:nvPicPr>
        <p:blipFill>
          <a:blip r:embed="rId2"/>
          <a:stretch>
            <a:fillRect/>
          </a:stretch>
        </p:blipFill>
        <p:spPr>
          <a:xfrm>
            <a:off x="2059940" y="1468755"/>
            <a:ext cx="8305800" cy="44577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552323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三、表示分布形状的数字特征</a:t>
            </a:r>
            <a:endParaRPr lang="zh-CN" altLang="en-US" sz="3200">
              <a:solidFill>
                <a:schemeClr val="accent1"/>
              </a:solidFill>
            </a:endParaRPr>
          </a:p>
          <a:p>
            <a:pPr indent="0" fontAlgn="auto">
              <a:lnSpc>
                <a:spcPct val="140000"/>
              </a:lnSpc>
            </a:pPr>
            <a:r>
              <a:rPr lang="zh-CN" altLang="en-US" sz="2800">
                <a:solidFill>
                  <a:schemeClr val="accent1"/>
                </a:solidFill>
              </a:rPr>
              <a:t>（一）偏度</a:t>
            </a:r>
            <a:endParaRPr lang="zh-CN" altLang="en-US" sz="2800">
              <a:solidFill>
                <a:schemeClr val="accent1"/>
              </a:solidFill>
            </a:endParaRPr>
          </a:p>
        </p:txBody>
      </p:sp>
      <p:pic>
        <p:nvPicPr>
          <p:cNvPr id="3" name="图片 2"/>
          <p:cNvPicPr>
            <a:picLocks noChangeAspect="1"/>
          </p:cNvPicPr>
          <p:nvPr/>
        </p:nvPicPr>
        <p:blipFill>
          <a:blip r:embed="rId2"/>
          <a:stretch>
            <a:fillRect/>
          </a:stretch>
        </p:blipFill>
        <p:spPr>
          <a:xfrm>
            <a:off x="1885950" y="2021205"/>
            <a:ext cx="8420100" cy="2184400"/>
          </a:xfrm>
          <a:prstGeom prst="rect">
            <a:avLst/>
          </a:prstGeom>
        </p:spPr>
      </p:pic>
      <p:pic>
        <p:nvPicPr>
          <p:cNvPr id="4" name="图片 3"/>
          <p:cNvPicPr>
            <a:picLocks noChangeAspect="1"/>
          </p:cNvPicPr>
          <p:nvPr/>
        </p:nvPicPr>
        <p:blipFill>
          <a:blip r:embed="rId3"/>
          <a:stretch>
            <a:fillRect/>
          </a:stretch>
        </p:blipFill>
        <p:spPr>
          <a:xfrm>
            <a:off x="3018790" y="4335780"/>
            <a:ext cx="5944235" cy="182816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552323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（二）峰度</a:t>
            </a:r>
            <a:endParaRPr lang="zh-CN" altLang="en-US" sz="2800">
              <a:solidFill>
                <a:schemeClr val="accent1"/>
              </a:solidFill>
            </a:endParaRPr>
          </a:p>
        </p:txBody>
      </p:sp>
      <p:pic>
        <p:nvPicPr>
          <p:cNvPr id="3" name="图片 2"/>
          <p:cNvPicPr>
            <a:picLocks noChangeAspect="1"/>
          </p:cNvPicPr>
          <p:nvPr/>
        </p:nvPicPr>
        <p:blipFill>
          <a:blip r:embed="rId2"/>
          <a:stretch>
            <a:fillRect/>
          </a:stretch>
        </p:blipFill>
        <p:spPr>
          <a:xfrm>
            <a:off x="1899285" y="1528445"/>
            <a:ext cx="8833485" cy="447675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552323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（二）峰度</a:t>
            </a:r>
            <a:endParaRPr lang="zh-CN" altLang="en-US" sz="2800">
              <a:solidFill>
                <a:schemeClr val="accent1"/>
              </a:solidFill>
            </a:endParaRPr>
          </a:p>
        </p:txBody>
      </p:sp>
      <p:pic>
        <p:nvPicPr>
          <p:cNvPr id="2" name="图片 1"/>
          <p:cNvPicPr>
            <a:picLocks noChangeAspect="1"/>
          </p:cNvPicPr>
          <p:nvPr/>
        </p:nvPicPr>
        <p:blipFill>
          <a:blip r:embed="rId2"/>
          <a:stretch>
            <a:fillRect/>
          </a:stretch>
        </p:blipFill>
        <p:spPr>
          <a:xfrm>
            <a:off x="1899285" y="1368425"/>
            <a:ext cx="8572500" cy="47752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数据的分布</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58950" y="842645"/>
            <a:ext cx="733171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一、直方图、经验分布函数图与</a:t>
            </a:r>
            <a:r>
              <a:rPr lang="en-US" altLang="zh-CN" sz="3200">
                <a:solidFill>
                  <a:schemeClr val="accent1"/>
                </a:solidFill>
              </a:rPr>
              <a:t>QQ</a:t>
            </a:r>
            <a:r>
              <a:rPr lang="zh-CN" altLang="en-US" sz="3200">
                <a:solidFill>
                  <a:schemeClr val="accent1"/>
                </a:solidFill>
              </a:rPr>
              <a:t>图</a:t>
            </a:r>
            <a:endParaRPr lang="zh-CN" altLang="en-US" sz="3200">
              <a:solidFill>
                <a:schemeClr val="accent1"/>
              </a:solidFill>
            </a:endParaRPr>
          </a:p>
        </p:txBody>
      </p:sp>
      <p:sp>
        <p:nvSpPr>
          <p:cNvPr id="2" name="矩形 5"/>
          <p:cNvSpPr/>
          <p:nvPr>
            <p:custDataLst>
              <p:tags r:id="rId2"/>
            </p:custDataLst>
          </p:nvPr>
        </p:nvSpPr>
        <p:spPr>
          <a:xfrm>
            <a:off x="1020445" y="3115685"/>
            <a:ext cx="2588280" cy="481260"/>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直方图的定义与制作</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232225" y="3605188"/>
            <a:ext cx="2377134" cy="156045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直方图是将数据取值范围分成若干等间隔区间，每个区间的频数或频率用矩形表示，矩形的宽度为组距，高度为频数、频率或频率除以组距，用以估计总体概率密度。</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7309f3d3-63f9-11f0-bb52-e2e010538513.jpg@base@tag=imgScale&amp;m=1&amp;w=475&amp;h=738&amp;q=957309f3d3-63f9-11f0-bb52-e2e010538513"/>
          <p:cNvPicPr>
            <a:picLocks noChangeAspect="1"/>
          </p:cNvPicPr>
          <p:nvPr>
            <p:custDataLst>
              <p:tags r:id="rId4"/>
            </p:custDataLst>
          </p:nvPr>
        </p:nvPicPr>
        <p:blipFill>
          <a:blip r:embed="rId5"/>
          <a:srcRect l="17816" r="17816"/>
          <a:stretch>
            <a:fillRect/>
          </a:stretch>
        </p:blipFill>
        <p:spPr>
          <a:xfrm>
            <a:off x="1797183" y="1572355"/>
            <a:ext cx="1034805" cy="1535087"/>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511216" y="2227351"/>
            <a:ext cx="292307" cy="33796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7309f44f-63f9-11f0-bb52-e2e010538513.jpg@base@tag=imgScale&amp;m=1&amp;w=475&amp;h=738&amp;q=957309f44f-63f9-11f0-bb52-e2e010538513"/>
          <p:cNvPicPr>
            <a:picLocks noChangeAspect="1"/>
          </p:cNvPicPr>
          <p:nvPr>
            <p:custDataLst>
              <p:tags r:id="rId7"/>
            </p:custDataLst>
          </p:nvPr>
        </p:nvPicPr>
        <p:blipFill>
          <a:blip r:embed="rId8"/>
          <a:srcRect l="17816" r="17816"/>
          <a:stretch>
            <a:fillRect/>
          </a:stretch>
        </p:blipFill>
        <p:spPr>
          <a:xfrm>
            <a:off x="4425409" y="1576159"/>
            <a:ext cx="1034805" cy="1535087"/>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105203" y="2217206"/>
            <a:ext cx="292307" cy="33796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55012" y="3111247"/>
            <a:ext cx="2588280" cy="48126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直方图与概率密度的关系</a:t>
            </a:r>
            <a:endParaRPr lang="zh-CN" altLang="en-US" b="1">
              <a:solidFill>
                <a:schemeClr val="accent2"/>
              </a:solidFill>
              <a:latin typeface="+mn-ea"/>
              <a:cs typeface="+mn-ea"/>
            </a:endParaRPr>
          </a:p>
        </p:txBody>
      </p:sp>
      <p:sp>
        <p:nvSpPr>
          <p:cNvPr id="21" name="矩形 14"/>
          <p:cNvSpPr/>
          <p:nvPr>
            <p:custDataLst>
              <p:tags r:id="rId11"/>
            </p:custDataLst>
          </p:nvPr>
        </p:nvSpPr>
        <p:spPr>
          <a:xfrm>
            <a:off x="3866792" y="3610895"/>
            <a:ext cx="2377134" cy="156045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直方图的边缘线可以作为总体概率密度的估计，其形态为阶梯形线，而概率密度曲线通常是光滑的，因此需要参数分布拟合来使估计的密度曲线与直方图边缘形态相匹配。</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7309f49c-63f9-11f0-bb52-e2e010538513.jpg@base@tag=imgScale&amp;m=1&amp;w=475&amp;h=738&amp;q=957309f49c-63f9-11f0-bb52-e2e010538513"/>
          <p:cNvPicPr>
            <a:picLocks noChangeAspect="1"/>
          </p:cNvPicPr>
          <p:nvPr>
            <p:custDataLst>
              <p:tags r:id="rId12"/>
            </p:custDataLst>
          </p:nvPr>
        </p:nvPicPr>
        <p:blipFill>
          <a:blip r:embed="rId13"/>
          <a:srcRect l="1826" r="1826"/>
          <a:stretch>
            <a:fillRect/>
          </a:stretch>
        </p:blipFill>
        <p:spPr>
          <a:xfrm>
            <a:off x="7055538" y="1576159"/>
            <a:ext cx="1034805" cy="1535087"/>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739770" y="2217206"/>
            <a:ext cx="292307" cy="33796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68655" y="3111247"/>
            <a:ext cx="2588280" cy="48126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直方图的边缘线估计</a:t>
            </a:r>
            <a:endParaRPr lang="zh-CN" altLang="en-US" b="1">
              <a:solidFill>
                <a:schemeClr val="accent3"/>
              </a:solidFill>
              <a:latin typeface="+mn-ea"/>
              <a:cs typeface="+mn-ea"/>
            </a:endParaRPr>
          </a:p>
        </p:txBody>
      </p:sp>
      <p:sp>
        <p:nvSpPr>
          <p:cNvPr id="30" name="矩形 23"/>
          <p:cNvSpPr/>
          <p:nvPr>
            <p:custDataLst>
              <p:tags r:id="rId16"/>
            </p:custDataLst>
          </p:nvPr>
        </p:nvSpPr>
        <p:spPr>
          <a:xfrm>
            <a:off x="6403078" y="3610895"/>
            <a:ext cx="2455125" cy="156045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以频率除以组距的直方图边缘线可以作为总体概率密度函数的估计，这一步骤是通过参数分布拟合实现的，以使估计的密度曲线与直方图边缘形态相吻合。</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7309f510-63f9-11f0-bb52-e2e010538513.jpg@base@tag=imgScale&amp;m=1&amp;w=475&amp;h=738&amp;q=957309f510-63f9-11f0-bb52-e2e010538513"/>
          <p:cNvPicPr>
            <a:picLocks noChangeAspect="1"/>
          </p:cNvPicPr>
          <p:nvPr>
            <p:custDataLst>
              <p:tags r:id="rId17"/>
            </p:custDataLst>
          </p:nvPr>
        </p:nvPicPr>
        <p:blipFill rotWithShape="1">
          <a:blip r:embed="rId18"/>
          <a:srcRect l="17816" r="17816"/>
          <a:stretch>
            <a:fillRect/>
          </a:stretch>
        </p:blipFill>
        <p:spPr>
          <a:xfrm>
            <a:off x="9612114" y="1572355"/>
            <a:ext cx="1034805" cy="1535087"/>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352779" y="2227351"/>
            <a:ext cx="292307" cy="33796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39181" y="3115685"/>
            <a:ext cx="2588280" cy="481260"/>
          </a:xfrm>
          <a:prstGeom prst="rect">
            <a:avLst/>
          </a:prstGeom>
          <a:noFill/>
        </p:spPr>
        <p:txBody>
          <a:bodyPr wrap="square" lIns="0" tIns="0" rIns="0" bIns="0" rtlCol="0" anchor="ctr">
            <a:noAutofit/>
          </a:bodyPr>
          <a:p>
            <a:pPr algn="ctr">
              <a:spcBef>
                <a:spcPct val="0"/>
              </a:spcBef>
              <a:spcAft>
                <a:spcPct val="0"/>
              </a:spcAft>
            </a:pPr>
            <a:r>
              <a:rPr lang="en-US" altLang="en-US" b="1" dirty="0">
                <a:solidFill>
                  <a:schemeClr val="accent4"/>
                </a:solidFill>
                <a:latin typeface="+mn-ea"/>
                <a:cs typeface="+mn-ea"/>
              </a:rPr>
              <a:t>SAS</a:t>
            </a:r>
            <a:r>
              <a:rPr lang="zh-CN" altLang="en-US" b="1" dirty="0">
                <a:solidFill>
                  <a:schemeClr val="accent4"/>
                </a:solidFill>
                <a:latin typeface="+mn-ea"/>
                <a:cs typeface="+mn-ea"/>
              </a:rPr>
              <a:t>软件中的直方图应用</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9050961" y="3606456"/>
            <a:ext cx="2377134" cy="1560450"/>
          </a:xfrm>
          <a:prstGeom prst="rect">
            <a:avLst/>
          </a:prstGeom>
          <a:noFill/>
        </p:spPr>
        <p:txBody>
          <a:bodyPr wrap="square" lIns="0" tIns="0" rIns="0" bIns="0" rtlCol="0" anchor="t" anchorCtr="0">
            <a:noAutofit/>
          </a:bodyPr>
          <a:p>
            <a:pPr algn="ctr">
              <a:lnSpc>
                <a:spcPct val="140000"/>
              </a:lnSpc>
              <a:spcBef>
                <a:spcPct val="0"/>
              </a:spcBef>
              <a:spcAft>
                <a:spcPct val="0"/>
              </a:spcAft>
            </a:pPr>
            <a:r>
              <a:rPr lang="en-US" altLang="en-US" sz="1600" dirty="0">
                <a:ln>
                  <a:noFill/>
                  <a:prstDash val="sysDot"/>
                </a:ln>
                <a:solidFill>
                  <a:schemeClr val="tx1">
                    <a:lumMod val="85000"/>
                    <a:lumOff val="15000"/>
                  </a:schemeClr>
                </a:solidFill>
                <a:latin typeface="+mn-ea"/>
                <a:cs typeface="+mn-ea"/>
                <a:sym typeface="+mn-ea"/>
              </a:rPr>
              <a:t>SAS</a:t>
            </a:r>
            <a:r>
              <a:rPr lang="zh-CN" altLang="en-US" sz="1600" dirty="0">
                <a:ln>
                  <a:noFill/>
                  <a:prstDash val="sysDot"/>
                </a:ln>
                <a:solidFill>
                  <a:schemeClr val="tx1">
                    <a:lumMod val="85000"/>
                    <a:lumOff val="15000"/>
                  </a:schemeClr>
                </a:solidFill>
                <a:latin typeface="+mn-ea"/>
                <a:cs typeface="+mn-ea"/>
                <a:sym typeface="+mn-ea"/>
              </a:rPr>
              <a:t>系统中的</a:t>
            </a:r>
            <a:r>
              <a:rPr lang="en-US" altLang="zh-CN" sz="1600" dirty="0">
                <a:ln>
                  <a:noFill/>
                  <a:prstDash val="sysDot"/>
                </a:ln>
                <a:solidFill>
                  <a:schemeClr val="tx1">
                    <a:lumMod val="85000"/>
                    <a:lumOff val="15000"/>
                  </a:schemeClr>
                </a:solidFill>
                <a:latin typeface="+mn-ea"/>
                <a:cs typeface="+mn-ea"/>
                <a:sym typeface="+mn-ea"/>
              </a:rPr>
              <a:t>proc capability</a:t>
            </a:r>
            <a:r>
              <a:rPr lang="zh-CN" altLang="en-US" sz="1600" dirty="0">
                <a:ln>
                  <a:noFill/>
                  <a:prstDash val="sysDot"/>
                </a:ln>
                <a:solidFill>
                  <a:schemeClr val="tx1">
                    <a:lumMod val="85000"/>
                    <a:lumOff val="15000"/>
                  </a:schemeClr>
                </a:solidFill>
                <a:latin typeface="+mn-ea"/>
                <a:cs typeface="+mn-ea"/>
                <a:sym typeface="+mn-ea"/>
              </a:rPr>
              <a:t>过程能自动确定合适的分组方式来制作数据分布的直方图，并提供拟合几种常见分布的选项，以帮助用户更好地理解数据分布特性。</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14"/>
          <p:cNvSpPr/>
          <p:nvPr>
            <p:custDataLst>
              <p:tags r:id="rId1"/>
            </p:custDataLst>
          </p:nvPr>
        </p:nvSpPr>
        <p:spPr>
          <a:xfrm flipH="1" flipV="1">
            <a:off x="2235200" y="3078480"/>
            <a:ext cx="3455035" cy="2926715"/>
          </a:xfrm>
          <a:custGeom>
            <a:avLst/>
            <a:gdLst>
              <a:gd name="connsiteX0" fmla="*/ 1 w 570"/>
              <a:gd name="connsiteY0" fmla="*/ 476 h 476"/>
              <a:gd name="connsiteX1" fmla="*/ 0 w 570"/>
              <a:gd name="connsiteY1" fmla="*/ 0 h 476"/>
              <a:gd name="connsiteX2" fmla="*/ 570 w 570"/>
              <a:gd name="connsiteY2" fmla="*/ 476 h 476"/>
              <a:gd name="connsiteX3" fmla="*/ 1 w 570"/>
              <a:gd name="connsiteY3" fmla="*/ 476 h 476"/>
            </a:gdLst>
            <a:ahLst/>
            <a:cxnLst>
              <a:cxn ang="0">
                <a:pos x="connsiteX0" y="connsiteY0"/>
              </a:cxn>
              <a:cxn ang="0">
                <a:pos x="connsiteX1" y="connsiteY1"/>
              </a:cxn>
              <a:cxn ang="0">
                <a:pos x="connsiteX2" y="connsiteY2"/>
              </a:cxn>
              <a:cxn ang="0">
                <a:pos x="connsiteX3" y="connsiteY3"/>
              </a:cxn>
            </a:cxnLst>
            <a:rect l="l" t="t" r="r" b="b"/>
            <a:pathLst>
              <a:path w="5370" h="4547">
                <a:moveTo>
                  <a:pt x="579" y="0"/>
                </a:moveTo>
                <a:lnTo>
                  <a:pt x="1030" y="362"/>
                </a:lnTo>
                <a:lnTo>
                  <a:pt x="5026" y="362"/>
                </a:lnTo>
                <a:cubicBezTo>
                  <a:pt x="5185" y="362"/>
                  <a:pt x="5317" y="471"/>
                  <a:pt x="5354" y="618"/>
                </a:cubicBezTo>
                <a:lnTo>
                  <a:pt x="5355" y="624"/>
                </a:lnTo>
                <a:lnTo>
                  <a:pt x="5359" y="638"/>
                </a:lnTo>
                <a:cubicBezTo>
                  <a:pt x="5366" y="666"/>
                  <a:pt x="5370" y="695"/>
                  <a:pt x="5370" y="726"/>
                </a:cubicBezTo>
                <a:lnTo>
                  <a:pt x="5370" y="4198"/>
                </a:lnTo>
                <a:cubicBezTo>
                  <a:pt x="5370" y="4391"/>
                  <a:pt x="5214" y="4547"/>
                  <a:pt x="5021" y="4547"/>
                </a:cubicBezTo>
                <a:lnTo>
                  <a:pt x="349" y="4547"/>
                </a:lnTo>
                <a:cubicBezTo>
                  <a:pt x="258" y="4547"/>
                  <a:pt x="176" y="4513"/>
                  <a:pt x="114" y="4456"/>
                </a:cubicBezTo>
                <a:lnTo>
                  <a:pt x="114" y="4456"/>
                </a:lnTo>
                <a:lnTo>
                  <a:pt x="111" y="4453"/>
                </a:lnTo>
                <a:cubicBezTo>
                  <a:pt x="43" y="4392"/>
                  <a:pt x="0" y="4302"/>
                  <a:pt x="0" y="4203"/>
                </a:cubicBezTo>
                <a:lnTo>
                  <a:pt x="0" y="4198"/>
                </a:lnTo>
                <a:lnTo>
                  <a:pt x="0" y="726"/>
                </a:lnTo>
                <a:lnTo>
                  <a:pt x="0" y="700"/>
                </a:lnTo>
                <a:cubicBezTo>
                  <a:pt x="0" y="513"/>
                  <a:pt x="151" y="362"/>
                  <a:pt x="338" y="362"/>
                </a:cubicBezTo>
                <a:lnTo>
                  <a:pt x="580" y="362"/>
                </a:lnTo>
                <a:lnTo>
                  <a:pt x="579" y="0"/>
                </a:lnTo>
                <a:close/>
              </a:path>
            </a:pathLst>
          </a:custGeom>
          <a:gradFill>
            <a:gsLst>
              <a:gs pos="80000">
                <a:schemeClr val="accent1">
                  <a:alpha val="60000"/>
                </a:schemeClr>
              </a:gs>
              <a:gs pos="0">
                <a:schemeClr val="accent1">
                  <a:lumMod val="60000"/>
                  <a:lumOff val="40000"/>
                  <a:alpha val="40000"/>
                </a:schemeClr>
              </a:gs>
            </a:gsLst>
            <a:path path="circle">
              <a:fillToRect l="100000" t="100000"/>
            </a:path>
            <a:tileRect r="-100000" b="-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23" name="任意多边形 15"/>
          <p:cNvSpPr/>
          <p:nvPr>
            <p:custDataLst>
              <p:tags r:id="rId2"/>
            </p:custDataLst>
          </p:nvPr>
        </p:nvSpPr>
        <p:spPr>
          <a:xfrm>
            <a:off x="720725" y="1918970"/>
            <a:ext cx="4707890" cy="3895090"/>
          </a:xfrm>
          <a:custGeom>
            <a:avLst/>
            <a:gdLst>
              <a:gd name="adj" fmla="val 8696"/>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317" h="6052">
                <a:moveTo>
                  <a:pt x="489" y="0"/>
                </a:moveTo>
                <a:lnTo>
                  <a:pt x="6828" y="0"/>
                </a:lnTo>
                <a:cubicBezTo>
                  <a:pt x="7098" y="0"/>
                  <a:pt x="7317" y="219"/>
                  <a:pt x="7317" y="489"/>
                </a:cubicBezTo>
                <a:lnTo>
                  <a:pt x="7317" y="5134"/>
                </a:lnTo>
                <a:cubicBezTo>
                  <a:pt x="7317" y="5404"/>
                  <a:pt x="7098" y="5623"/>
                  <a:pt x="6828" y="5623"/>
                </a:cubicBezTo>
                <a:lnTo>
                  <a:pt x="1234" y="5623"/>
                </a:lnTo>
                <a:lnTo>
                  <a:pt x="699" y="6052"/>
                </a:lnTo>
                <a:lnTo>
                  <a:pt x="700" y="5623"/>
                </a:lnTo>
                <a:lnTo>
                  <a:pt x="489" y="5623"/>
                </a:lnTo>
                <a:cubicBezTo>
                  <a:pt x="219" y="5623"/>
                  <a:pt x="0" y="5404"/>
                  <a:pt x="0" y="5134"/>
                </a:cubicBezTo>
                <a:lnTo>
                  <a:pt x="0" y="489"/>
                </a:lnTo>
                <a:cubicBezTo>
                  <a:pt x="0" y="219"/>
                  <a:pt x="219" y="0"/>
                  <a:pt x="489" y="0"/>
                </a:cubicBezTo>
                <a:close/>
              </a:path>
            </a:pathLst>
          </a:custGeom>
          <a:gradFill>
            <a:gsLst>
              <a:gs pos="65000">
                <a:schemeClr val="accent1"/>
              </a:gs>
              <a:gs pos="2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4" name="图片 13"/>
          <p:cNvPicPr>
            <a:picLocks noChangeAspect="1"/>
          </p:cNvPicPr>
          <p:nvPr>
            <p:custDataLst>
              <p:tags r:id="rId3"/>
            </p:custDataLst>
          </p:nvPr>
        </p:nvPicPr>
        <p:blipFill rotWithShape="1">
          <a:blip r:embed="rId4"/>
          <a:srcRect/>
          <a:stretch>
            <a:fillRect/>
          </a:stretch>
        </p:blipFill>
        <p:spPr>
          <a:xfrm>
            <a:off x="856615" y="2065655"/>
            <a:ext cx="4413885" cy="3318510"/>
          </a:xfrm>
          <a:prstGeom prst="roundRect">
            <a:avLst>
              <a:gd name="adj" fmla="val 6291"/>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4" name="矩形 8"/>
          <p:cNvSpPr/>
          <p:nvPr>
            <p:custDataLst>
              <p:tags r:id="rId5"/>
            </p:custDataLst>
          </p:nvPr>
        </p:nvSpPr>
        <p:spPr>
          <a:xfrm>
            <a:off x="6027144" y="1851918"/>
            <a:ext cx="5183422" cy="940305"/>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solidFill>
                  <a:schemeClr val="tx1">
                    <a:lumMod val="85000"/>
                    <a:lumOff val="15000"/>
                  </a:schemeClr>
                </a:solidFill>
                <a:latin typeface="+mn-ea"/>
                <a:cs typeface="+mn-ea"/>
              </a:rPr>
              <a:t>组距的大小直接影响直方图的形态，组距太小可能导致数据波动性增大，而组距太大则不能有效反映总体概率密度的形态。</a:t>
            </a:r>
            <a:endParaRPr lang="zh-CN" altLang="en-US" sz="1600">
              <a:solidFill>
                <a:schemeClr val="tx1">
                  <a:lumMod val="85000"/>
                  <a:lumOff val="15000"/>
                </a:schemeClr>
              </a:solidFill>
              <a:latin typeface="+mn-ea"/>
              <a:cs typeface="+mn-ea"/>
            </a:endParaRPr>
          </a:p>
        </p:txBody>
      </p:sp>
      <p:sp>
        <p:nvSpPr>
          <p:cNvPr id="6" name="标题"/>
          <p:cNvSpPr txBox="1"/>
          <p:nvPr>
            <p:custDataLst>
              <p:tags r:id="rId6"/>
            </p:custDataLst>
          </p:nvPr>
        </p:nvSpPr>
        <p:spPr>
          <a:xfrm>
            <a:off x="6027144" y="1421447"/>
            <a:ext cx="5183422" cy="299678"/>
          </a:xfrm>
          <a:prstGeom prst="rect">
            <a:avLst/>
          </a:prstGeom>
          <a:noFill/>
        </p:spPr>
        <p:txBody>
          <a:bodyPr wrap="square" lIns="0" tIns="0" rIns="0" bIns="0" rtlCol="0" anchor="b" anchorCtr="0">
            <a:noAutofit/>
          </a:bodyPr>
          <a:p>
            <a:pPr algn="l"/>
            <a:r>
              <a:rPr lang="zh-CN" altLang="en-US" b="1" dirty="0">
                <a:solidFill>
                  <a:schemeClr val="tx1">
                    <a:lumMod val="85000"/>
                    <a:lumOff val="15000"/>
                  </a:schemeClr>
                </a:solidFill>
                <a:uFillTx/>
                <a:latin typeface="+mn-ea"/>
                <a:sym typeface="+mn-ea"/>
              </a:rPr>
              <a:t>组距对直方图形态的影响</a:t>
            </a:r>
            <a:endParaRPr lang="zh-CN" altLang="en-US" b="1" dirty="0">
              <a:solidFill>
                <a:schemeClr val="tx1">
                  <a:lumMod val="85000"/>
                  <a:lumOff val="15000"/>
                </a:schemeClr>
              </a:solidFill>
              <a:uFillTx/>
              <a:latin typeface="+mn-ea"/>
              <a:sym typeface="+mn-ea"/>
            </a:endParaRPr>
          </a:p>
        </p:txBody>
      </p:sp>
      <p:cxnSp>
        <p:nvCxnSpPr>
          <p:cNvPr id="7" name="直接连接符 7"/>
          <p:cNvCxnSpPr/>
          <p:nvPr>
            <p:custDataLst>
              <p:tags r:id="rId7"/>
            </p:custDataLst>
          </p:nvPr>
        </p:nvCxnSpPr>
        <p:spPr>
          <a:xfrm>
            <a:off x="6057620" y="1801760"/>
            <a:ext cx="359995" cy="0"/>
          </a:xfrm>
          <a:prstGeom prst="line">
            <a:avLst/>
          </a:prstGeom>
          <a:ln w="31750" cap="rnd">
            <a:solidFill>
              <a:schemeClr val="accent1"/>
            </a:solidFill>
          </a:ln>
        </p:spPr>
        <p:style>
          <a:lnRef idx="2">
            <a:schemeClr val="accent1"/>
          </a:lnRef>
          <a:fillRef idx="0">
            <a:srgbClr val="FFFFFF"/>
          </a:fillRef>
          <a:effectRef idx="0">
            <a:srgbClr val="FFFFFF"/>
          </a:effectRef>
          <a:fontRef idx="minor">
            <a:schemeClr val="tx1"/>
          </a:fontRef>
        </p:style>
      </p:cxnSp>
      <p:sp>
        <p:nvSpPr>
          <p:cNvPr id="15" name="矩形 14"/>
          <p:cNvSpPr/>
          <p:nvPr>
            <p:custDataLst>
              <p:tags r:id="rId8"/>
            </p:custDataLst>
          </p:nvPr>
        </p:nvSpPr>
        <p:spPr>
          <a:xfrm>
            <a:off x="6027144" y="3456975"/>
            <a:ext cx="5183422" cy="940305"/>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solidFill>
                  <a:schemeClr val="tx1">
                    <a:lumMod val="85000"/>
                    <a:lumOff val="15000"/>
                  </a:schemeClr>
                </a:solidFill>
                <a:latin typeface="+mn-ea"/>
                <a:cs typeface="+mn-ea"/>
                <a:sym typeface="+mn-ea"/>
              </a:rPr>
              <a:t>选择合适的组距对于直方图能否准确反映总体概率密度曲线至关重要，合适的分组可以使直方图形态更接近总体概率密度曲线。</a:t>
            </a:r>
            <a:endParaRPr lang="zh-CN" altLang="en-US" sz="1600">
              <a:solidFill>
                <a:schemeClr val="tx1">
                  <a:lumMod val="85000"/>
                  <a:lumOff val="15000"/>
                </a:schemeClr>
              </a:solidFill>
              <a:latin typeface="+mn-ea"/>
              <a:cs typeface="+mn-ea"/>
              <a:sym typeface="+mn-ea"/>
            </a:endParaRPr>
          </a:p>
        </p:txBody>
      </p:sp>
      <p:sp>
        <p:nvSpPr>
          <p:cNvPr id="16" name="标题"/>
          <p:cNvSpPr txBox="1"/>
          <p:nvPr>
            <p:custDataLst>
              <p:tags r:id="rId9"/>
            </p:custDataLst>
          </p:nvPr>
        </p:nvSpPr>
        <p:spPr>
          <a:xfrm>
            <a:off x="6027144" y="3026505"/>
            <a:ext cx="5183422" cy="299678"/>
          </a:xfrm>
          <a:prstGeom prst="rect">
            <a:avLst/>
          </a:prstGeom>
          <a:noFill/>
        </p:spPr>
        <p:txBody>
          <a:bodyPr wrap="square" lIns="0" tIns="0" rIns="0" bIns="0" rtlCol="0" anchor="b" anchorCtr="0">
            <a:noAutofit/>
          </a:bodyPr>
          <a:p>
            <a:pPr algn="l"/>
            <a:r>
              <a:rPr lang="zh-CN" altLang="en-US" b="1" dirty="0">
                <a:solidFill>
                  <a:schemeClr val="tx1">
                    <a:lumMod val="85000"/>
                    <a:lumOff val="15000"/>
                  </a:schemeClr>
                </a:solidFill>
                <a:uFillTx/>
                <a:latin typeface="+mn-ea"/>
                <a:sym typeface="+mn-ea"/>
              </a:rPr>
              <a:t>选择合适组距的重要性</a:t>
            </a:r>
            <a:endParaRPr lang="zh-CN" altLang="en-US" b="1" dirty="0">
              <a:solidFill>
                <a:schemeClr val="tx1">
                  <a:lumMod val="85000"/>
                  <a:lumOff val="15000"/>
                </a:schemeClr>
              </a:solidFill>
              <a:uFillTx/>
              <a:latin typeface="+mn-ea"/>
              <a:sym typeface="+mn-ea"/>
            </a:endParaRPr>
          </a:p>
        </p:txBody>
      </p:sp>
      <p:cxnSp>
        <p:nvCxnSpPr>
          <p:cNvPr id="17" name="直接连接符 16"/>
          <p:cNvCxnSpPr/>
          <p:nvPr>
            <p:custDataLst>
              <p:tags r:id="rId10"/>
            </p:custDataLst>
          </p:nvPr>
        </p:nvCxnSpPr>
        <p:spPr>
          <a:xfrm>
            <a:off x="6057620" y="3406817"/>
            <a:ext cx="359995" cy="0"/>
          </a:xfrm>
          <a:prstGeom prst="line">
            <a:avLst/>
          </a:prstGeom>
          <a:ln w="31750" cap="rnd">
            <a:solidFill>
              <a:schemeClr val="accent2"/>
            </a:solidFill>
          </a:ln>
        </p:spPr>
        <p:style>
          <a:lnRef idx="2">
            <a:schemeClr val="accent1"/>
          </a:lnRef>
          <a:fillRef idx="0">
            <a:srgbClr val="FFFFFF"/>
          </a:fillRef>
          <a:effectRef idx="0">
            <a:srgbClr val="FFFFFF"/>
          </a:effectRef>
          <a:fontRef idx="minor">
            <a:schemeClr val="tx1"/>
          </a:fontRef>
        </p:style>
      </p:cxnSp>
      <p:sp>
        <p:nvSpPr>
          <p:cNvPr id="20" name="矩形 19"/>
          <p:cNvSpPr/>
          <p:nvPr>
            <p:custDataLst>
              <p:tags r:id="rId11"/>
            </p:custDataLst>
          </p:nvPr>
        </p:nvSpPr>
        <p:spPr>
          <a:xfrm>
            <a:off x="6027144" y="5062033"/>
            <a:ext cx="5183422" cy="940305"/>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en-US" altLang="en-US" sz="1600">
                <a:solidFill>
                  <a:schemeClr val="tx1">
                    <a:lumMod val="85000"/>
                    <a:lumOff val="15000"/>
                  </a:schemeClr>
                </a:solidFill>
                <a:latin typeface="+mn-ea"/>
                <a:cs typeface="+mn-ea"/>
                <a:sym typeface="+mn-ea"/>
              </a:rPr>
              <a:t>SAS</a:t>
            </a:r>
            <a:r>
              <a:rPr lang="zh-CN" altLang="en-US" sz="1600">
                <a:solidFill>
                  <a:schemeClr val="tx1">
                    <a:lumMod val="85000"/>
                    <a:lumOff val="15000"/>
                  </a:schemeClr>
                </a:solidFill>
                <a:latin typeface="+mn-ea"/>
                <a:cs typeface="+mn-ea"/>
                <a:sym typeface="+mn-ea"/>
              </a:rPr>
              <a:t>软件的</a:t>
            </a:r>
            <a:r>
              <a:rPr lang="en-US" altLang="zh-CN" sz="1600">
                <a:solidFill>
                  <a:schemeClr val="tx1">
                    <a:lumMod val="85000"/>
                    <a:lumOff val="15000"/>
                  </a:schemeClr>
                </a:solidFill>
                <a:latin typeface="+mn-ea"/>
                <a:cs typeface="+mn-ea"/>
                <a:sym typeface="+mn-ea"/>
              </a:rPr>
              <a:t>proc capability</a:t>
            </a:r>
            <a:r>
              <a:rPr lang="zh-CN" altLang="en-US" sz="1600">
                <a:solidFill>
                  <a:schemeClr val="tx1">
                    <a:lumMod val="85000"/>
                    <a:lumOff val="15000"/>
                  </a:schemeClr>
                </a:solidFill>
                <a:latin typeface="+mn-ea"/>
                <a:cs typeface="+mn-ea"/>
                <a:sym typeface="+mn-ea"/>
              </a:rPr>
              <a:t>过程可以自动确定一个合适的分组方式，根据样本容量和样本取值范围，为数据分布的直方图提供更准确的分组方法。</a:t>
            </a:r>
            <a:endParaRPr lang="zh-CN" altLang="en-US" sz="1600">
              <a:solidFill>
                <a:schemeClr val="tx1">
                  <a:lumMod val="85000"/>
                  <a:lumOff val="15000"/>
                </a:schemeClr>
              </a:solidFill>
              <a:latin typeface="+mn-ea"/>
              <a:cs typeface="+mn-ea"/>
              <a:sym typeface="+mn-ea"/>
            </a:endParaRPr>
          </a:p>
        </p:txBody>
      </p:sp>
      <p:sp>
        <p:nvSpPr>
          <p:cNvPr id="21" name="标题"/>
          <p:cNvSpPr txBox="1"/>
          <p:nvPr>
            <p:custDataLst>
              <p:tags r:id="rId12"/>
            </p:custDataLst>
          </p:nvPr>
        </p:nvSpPr>
        <p:spPr>
          <a:xfrm>
            <a:off x="6027144" y="4631562"/>
            <a:ext cx="5183422" cy="299678"/>
          </a:xfrm>
          <a:prstGeom prst="rect">
            <a:avLst/>
          </a:prstGeom>
          <a:noFill/>
        </p:spPr>
        <p:txBody>
          <a:bodyPr wrap="square" lIns="0" tIns="0" rIns="0" bIns="0" rtlCol="0" anchor="b" anchorCtr="0">
            <a:noAutofit/>
          </a:bodyPr>
          <a:p>
            <a:pPr algn="l"/>
            <a:r>
              <a:rPr lang="zh-CN" altLang="en-US" b="1" dirty="0">
                <a:solidFill>
                  <a:schemeClr val="tx1">
                    <a:lumMod val="85000"/>
                    <a:lumOff val="15000"/>
                  </a:schemeClr>
                </a:solidFill>
                <a:uFillTx/>
                <a:latin typeface="+mn-ea"/>
                <a:sym typeface="+mn-ea"/>
              </a:rPr>
              <a:t>自动分组方式的确定</a:t>
            </a:r>
            <a:endParaRPr lang="zh-CN" altLang="en-US" b="1" dirty="0">
              <a:solidFill>
                <a:schemeClr val="tx1">
                  <a:lumMod val="85000"/>
                  <a:lumOff val="15000"/>
                </a:schemeClr>
              </a:solidFill>
              <a:uFillTx/>
              <a:latin typeface="+mn-ea"/>
              <a:sym typeface="+mn-ea"/>
            </a:endParaRPr>
          </a:p>
        </p:txBody>
      </p:sp>
      <p:cxnSp>
        <p:nvCxnSpPr>
          <p:cNvPr id="12" name="直接连接符 21"/>
          <p:cNvCxnSpPr/>
          <p:nvPr>
            <p:custDataLst>
              <p:tags r:id="rId13"/>
            </p:custDataLst>
          </p:nvPr>
        </p:nvCxnSpPr>
        <p:spPr>
          <a:xfrm>
            <a:off x="6057620" y="5011875"/>
            <a:ext cx="359995" cy="0"/>
          </a:xfrm>
          <a:prstGeom prst="line">
            <a:avLst/>
          </a:prstGeom>
          <a:ln w="31750" cap="rnd">
            <a:solidFill>
              <a:schemeClr val="accent3"/>
            </a:solidFill>
          </a:ln>
        </p:spPr>
        <p:style>
          <a:lnRef idx="2">
            <a:schemeClr val="accent1"/>
          </a:lnRef>
          <a:fillRef idx="0">
            <a:srgbClr val="FFFFFF"/>
          </a:fillRef>
          <a:effectRef idx="0">
            <a:srgbClr val="FFFFFF"/>
          </a:effectRef>
          <a:fontRef idx="minor">
            <a:schemeClr val="tx1"/>
          </a:fontRef>
        </p:style>
      </p:cxnSp>
    </p:spTree>
    <p:custDataLst>
      <p:tags r:id="rId14"/>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913890"/>
            <a:ext cx="5963285" cy="2584450"/>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项目</a:t>
            </a: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二　</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数据描述性分析</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3"/>
          <p:cNvSpPr/>
          <p:nvPr>
            <p:custDataLst>
              <p:tags r:id="rId1"/>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经验分布函数图是将样本数据的累积分布与理论分布进行比较的一种图形工具，用于直观展示样本数据分布与理论分布之间的差异。</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2"/>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经验分布函数图的定义</a:t>
            </a:r>
            <a:endParaRPr lang="zh-CN" altLang="en-US" sz="2000" b="1">
              <a:solidFill>
                <a:schemeClr val="accent1"/>
              </a:solidFill>
              <a:latin typeface="+mn-ea"/>
              <a:cs typeface="+mn-ea"/>
              <a:sym typeface="+mn-ea"/>
            </a:endParaRPr>
          </a:p>
        </p:txBody>
      </p:sp>
      <p:sp>
        <p:nvSpPr>
          <p:cNvPr id="14" name="矩形 7"/>
          <p:cNvSpPr/>
          <p:nvPr>
            <p:custDataLst>
              <p:tags r:id="rId3"/>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4"/>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en-US" sz="1600">
                <a:ln>
                  <a:noFill/>
                  <a:prstDash val="sysDot"/>
                </a:ln>
                <a:solidFill>
                  <a:schemeClr val="tx1">
                    <a:lumMod val="85000"/>
                    <a:lumOff val="15000"/>
                  </a:schemeClr>
                </a:solidFill>
                <a:latin typeface="+mn-ea"/>
                <a:cs typeface="+mn-ea"/>
                <a:sym typeface="+mn-ea"/>
              </a:rPr>
              <a:t>QQ</a:t>
            </a:r>
            <a:r>
              <a:rPr lang="zh-CN" altLang="en-US" sz="1600">
                <a:ln>
                  <a:noFill/>
                  <a:prstDash val="sysDot"/>
                </a:ln>
                <a:solidFill>
                  <a:schemeClr val="tx1">
                    <a:lumMod val="85000"/>
                    <a:lumOff val="15000"/>
                  </a:schemeClr>
                </a:solidFill>
                <a:latin typeface="+mn-ea"/>
                <a:cs typeface="+mn-ea"/>
                <a:sym typeface="+mn-ea"/>
              </a:rPr>
              <a:t>图（</a:t>
            </a:r>
            <a:r>
              <a:rPr lang="en-US" altLang="zh-CN" sz="1600">
                <a:ln>
                  <a:noFill/>
                  <a:prstDash val="sysDot"/>
                </a:ln>
                <a:solidFill>
                  <a:schemeClr val="tx1">
                    <a:lumMod val="85000"/>
                    <a:lumOff val="15000"/>
                  </a:schemeClr>
                </a:solidFill>
                <a:latin typeface="+mn-ea"/>
                <a:cs typeface="+mn-ea"/>
                <a:sym typeface="+mn-ea"/>
              </a:rPr>
              <a:t>Quantile-Quantile Plot</a:t>
            </a:r>
            <a:r>
              <a:rPr lang="zh-CN" altLang="en-US" sz="1600">
                <a:ln>
                  <a:noFill/>
                  <a:prstDash val="sysDot"/>
                </a:ln>
                <a:solidFill>
                  <a:schemeClr val="tx1">
                    <a:lumMod val="85000"/>
                    <a:lumOff val="15000"/>
                  </a:schemeClr>
                </a:solidFill>
                <a:latin typeface="+mn-ea"/>
                <a:cs typeface="+mn-ea"/>
                <a:sym typeface="+mn-ea"/>
              </a:rPr>
              <a:t>）是一种图形化工具，用于比较两个概率分布的分位数，常用于检验样本数据是否符合特定的理论分布，如正态分布。</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5"/>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en-US" altLang="en-US" sz="2000" b="1">
                <a:solidFill>
                  <a:schemeClr val="accent2"/>
                </a:solidFill>
                <a:latin typeface="+mn-ea"/>
                <a:cs typeface="+mn-ea"/>
                <a:sym typeface="+mn-ea"/>
              </a:rPr>
              <a:t>QQ</a:t>
            </a:r>
            <a:r>
              <a:rPr lang="zh-CN" altLang="en-US" sz="2000" b="1">
                <a:solidFill>
                  <a:schemeClr val="accent2"/>
                </a:solidFill>
                <a:latin typeface="+mn-ea"/>
                <a:cs typeface="+mn-ea"/>
                <a:sym typeface="+mn-ea"/>
              </a:rPr>
              <a:t>图的定义与作用</a:t>
            </a:r>
            <a:endParaRPr lang="zh-CN" altLang="en-US" sz="2000" b="1">
              <a:solidFill>
                <a:schemeClr val="accent2"/>
              </a:solidFill>
              <a:latin typeface="+mn-ea"/>
              <a:cs typeface="+mn-ea"/>
              <a:sym typeface="+mn-ea"/>
            </a:endParaRPr>
          </a:p>
        </p:txBody>
      </p:sp>
      <p:sp>
        <p:nvSpPr>
          <p:cNvPr id="17" name="矩形 10"/>
          <p:cNvSpPr/>
          <p:nvPr>
            <p:custDataLst>
              <p:tags r:id="rId6"/>
            </p:custDataLst>
          </p:nvPr>
        </p:nvSpPr>
        <p:spPr>
          <a:xfrm>
            <a:off x="1250771" y="3145281"/>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7"/>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参数分布拟合是在限定的参数分布类中，利用样本数据估计分布参数，然后用这些参数对应的密度曲线去拟合数据的直方图边缘，以得到数据分布的估计模型。</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8"/>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参数分布拟合的基本概念</a:t>
            </a:r>
            <a:endParaRPr lang="zh-CN" altLang="en-US" sz="2000" b="1">
              <a:solidFill>
                <a:schemeClr val="accent3"/>
              </a:solidFill>
              <a:latin typeface="+mn-ea"/>
              <a:cs typeface="+mn-ea"/>
              <a:sym typeface="+mn-ea"/>
            </a:endParaRPr>
          </a:p>
        </p:txBody>
      </p:sp>
      <p:sp>
        <p:nvSpPr>
          <p:cNvPr id="23" name="矩形 18"/>
          <p:cNvSpPr/>
          <p:nvPr>
            <p:custDataLst>
              <p:tags r:id="rId9"/>
            </p:custDataLst>
          </p:nvPr>
        </p:nvSpPr>
        <p:spPr>
          <a:xfrm>
            <a:off x="1241245" y="4745607"/>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844675" y="986790"/>
            <a:ext cx="8104505" cy="368300"/>
          </a:xfrm>
          <a:prstGeom prst="rect">
            <a:avLst/>
          </a:prstGeom>
          <a:noFill/>
        </p:spPr>
        <p:txBody>
          <a:bodyPr wrap="square" rtlCol="0">
            <a:spAutoFit/>
          </a:bodyPr>
          <a:p>
            <a:r>
              <a:rPr lang="en-US" altLang="zh-CN">
                <a:latin typeface="宋体" panose="02010600030101010101" pitchFamily="2" charset="-122"/>
                <a:ea typeface="宋体" panose="02010600030101010101" pitchFamily="2" charset="-122"/>
                <a:cs typeface="宋体" panose="02010600030101010101" pitchFamily="2" charset="-122"/>
              </a:rPr>
              <a:t>SAS </a:t>
            </a:r>
            <a:r>
              <a:rPr lang="zh-CN" altLang="en-US">
                <a:latin typeface="宋体" panose="02010600030101010101" pitchFamily="2" charset="-122"/>
                <a:ea typeface="宋体" panose="02010600030101010101" pitchFamily="2" charset="-122"/>
                <a:cs typeface="宋体" panose="02010600030101010101" pitchFamily="2" charset="-122"/>
              </a:rPr>
              <a:t>系统提供了如下几种常用的参数分布类型：</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1948815" y="1512570"/>
            <a:ext cx="8153400" cy="45339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844675" y="986790"/>
            <a:ext cx="8104505" cy="368300"/>
          </a:xfrm>
          <a:prstGeom prst="rect">
            <a:avLst/>
          </a:prstGeom>
          <a:noFill/>
        </p:spPr>
        <p:txBody>
          <a:bodyPr wrap="square" rtlCol="0">
            <a:spAutoFit/>
          </a:bodyPr>
          <a:p>
            <a:r>
              <a:rPr lang="en-US" altLang="zh-CN">
                <a:latin typeface="宋体" panose="02010600030101010101" pitchFamily="2" charset="-122"/>
                <a:ea typeface="宋体" panose="02010600030101010101" pitchFamily="2" charset="-122"/>
                <a:cs typeface="宋体" panose="02010600030101010101" pitchFamily="2" charset="-122"/>
              </a:rPr>
              <a:t>SAS </a:t>
            </a:r>
            <a:r>
              <a:rPr lang="zh-CN" altLang="en-US">
                <a:latin typeface="宋体" panose="02010600030101010101" pitchFamily="2" charset="-122"/>
                <a:ea typeface="宋体" panose="02010600030101010101" pitchFamily="2" charset="-122"/>
                <a:cs typeface="宋体" panose="02010600030101010101" pitchFamily="2" charset="-122"/>
              </a:rPr>
              <a:t>系统提供了如下几种常用的参数分布类型：</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998980" y="1355090"/>
            <a:ext cx="7607935" cy="45999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 name="矩形 60"/>
          <p:cNvSpPr/>
          <p:nvPr>
            <p:custDataLst>
              <p:tags r:id="rId1"/>
            </p:custDataLst>
          </p:nvPr>
        </p:nvSpPr>
        <p:spPr>
          <a:xfrm>
            <a:off x="0" y="0"/>
            <a:ext cx="12192000" cy="30851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p:cNvSpPr/>
          <p:nvPr>
            <p:custDataLst>
              <p:tags r:id="rId2"/>
            </p:custDataLst>
          </p:nvPr>
        </p:nvSpPr>
        <p:spPr>
          <a:xfrm>
            <a:off x="9420981" y="392965"/>
            <a:ext cx="1282202" cy="1265764"/>
          </a:xfrm>
          <a:custGeom>
            <a:avLst/>
            <a:gdLst>
              <a:gd name="connsiteX0" fmla="*/ 1382820 w 1473826"/>
              <a:gd name="connsiteY0" fmla="*/ 0 h 1454932"/>
              <a:gd name="connsiteX1" fmla="*/ 1438304 w 1473826"/>
              <a:gd name="connsiteY1" fmla="*/ 162969 h 1454932"/>
              <a:gd name="connsiteX2" fmla="*/ 1256926 w 1473826"/>
              <a:gd name="connsiteY2" fmla="*/ 389062 h 1454932"/>
              <a:gd name="connsiteX3" fmla="*/ 1236488 w 1473826"/>
              <a:gd name="connsiteY3" fmla="*/ 425726 h 1454932"/>
              <a:gd name="connsiteX4" fmla="*/ 1174577 w 1473826"/>
              <a:gd name="connsiteY4" fmla="*/ 538664 h 1454932"/>
              <a:gd name="connsiteX5" fmla="*/ 1128797 w 1473826"/>
              <a:gd name="connsiteY5" fmla="*/ 615756 h 1454932"/>
              <a:gd name="connsiteX6" fmla="*/ 988733 w 1473826"/>
              <a:gd name="connsiteY6" fmla="*/ 688539 h 1454932"/>
              <a:gd name="connsiteX7" fmla="*/ 984809 w 1473826"/>
              <a:gd name="connsiteY7" fmla="*/ 689520 h 1454932"/>
              <a:gd name="connsiteX8" fmla="*/ 991513 w 1473826"/>
              <a:gd name="connsiteY8" fmla="*/ 699668 h 1454932"/>
              <a:gd name="connsiteX9" fmla="*/ 991948 w 1473826"/>
              <a:gd name="connsiteY9" fmla="*/ 823736 h 1454932"/>
              <a:gd name="connsiteX10" fmla="*/ 986880 w 1473826"/>
              <a:gd name="connsiteY10" fmla="*/ 830938 h 1454932"/>
              <a:gd name="connsiteX11" fmla="*/ 691165 w 1473826"/>
              <a:gd name="connsiteY11" fmla="*/ 1036627 h 1454932"/>
              <a:gd name="connsiteX12" fmla="*/ 590340 w 1473826"/>
              <a:gd name="connsiteY12" fmla="*/ 1036627 h 1454932"/>
              <a:gd name="connsiteX13" fmla="*/ 324982 w 1473826"/>
              <a:gd name="connsiteY13" fmla="*/ 1072636 h 1454932"/>
              <a:gd name="connsiteX14" fmla="*/ 218761 w 1473826"/>
              <a:gd name="connsiteY14" fmla="*/ 1291200 h 1454932"/>
              <a:gd name="connsiteX15" fmla="*/ 1211909 w 1473826"/>
              <a:gd name="connsiteY15" fmla="*/ 1291255 h 1454932"/>
              <a:gd name="connsiteX16" fmla="*/ 1293658 w 1473826"/>
              <a:gd name="connsiteY16" fmla="*/ 1373094 h 1454932"/>
              <a:gd name="connsiteX17" fmla="*/ 1293658 w 1473826"/>
              <a:gd name="connsiteY17" fmla="*/ 1427657 h 1454932"/>
              <a:gd name="connsiteX18" fmla="*/ 1266408 w 1473826"/>
              <a:gd name="connsiteY18" fmla="*/ 1454933 h 1454932"/>
              <a:gd name="connsiteX19" fmla="*/ 27250 w 1473826"/>
              <a:gd name="connsiteY19" fmla="*/ 1454933 h 1454932"/>
              <a:gd name="connsiteX20" fmla="*/ 0 w 1473826"/>
              <a:gd name="connsiteY20" fmla="*/ 1427657 h 1454932"/>
              <a:gd name="connsiteX21" fmla="*/ 0 w 1473826"/>
              <a:gd name="connsiteY21" fmla="*/ 1373094 h 1454932"/>
              <a:gd name="connsiteX22" fmla="*/ 5504 w 1473826"/>
              <a:gd name="connsiteY22" fmla="*/ 1343468 h 1454932"/>
              <a:gd name="connsiteX23" fmla="*/ 9701 w 1473826"/>
              <a:gd name="connsiteY23" fmla="*/ 1327646 h 1454932"/>
              <a:gd name="connsiteX24" fmla="*/ 452510 w 1473826"/>
              <a:gd name="connsiteY24" fmla="*/ 482250 h 1454932"/>
              <a:gd name="connsiteX25" fmla="*/ 1382820 w 1473826"/>
              <a:gd name="connsiteY25" fmla="*/ 0 h 1454932"/>
              <a:gd name="connsiteX26" fmla="*/ 1153267 w 1473826"/>
              <a:gd name="connsiteY26" fmla="*/ 209563 h 1454932"/>
              <a:gd name="connsiteX27" fmla="*/ 1141386 w 1473826"/>
              <a:gd name="connsiteY27" fmla="*/ 212618 h 1454932"/>
              <a:gd name="connsiteX28" fmla="*/ 422372 w 1473826"/>
              <a:gd name="connsiteY28" fmla="*/ 842777 h 1454932"/>
              <a:gd name="connsiteX29" fmla="*/ 412727 w 1473826"/>
              <a:gd name="connsiteY29" fmla="*/ 859800 h 1454932"/>
              <a:gd name="connsiteX30" fmla="*/ 432836 w 1473826"/>
              <a:gd name="connsiteY30" fmla="*/ 858491 h 1454932"/>
              <a:gd name="connsiteX31" fmla="*/ 604510 w 1473826"/>
              <a:gd name="connsiteY31" fmla="*/ 854672 h 1454932"/>
              <a:gd name="connsiteX32" fmla="*/ 691165 w 1473826"/>
              <a:gd name="connsiteY32" fmla="*/ 854672 h 1454932"/>
              <a:gd name="connsiteX33" fmla="*/ 805560 w 1473826"/>
              <a:gd name="connsiteY33" fmla="*/ 767977 h 1454932"/>
              <a:gd name="connsiteX34" fmla="*/ 809102 w 1473826"/>
              <a:gd name="connsiteY34" fmla="*/ 763558 h 1454932"/>
              <a:gd name="connsiteX35" fmla="*/ 801745 w 1473826"/>
              <a:gd name="connsiteY35" fmla="*/ 755210 h 1454932"/>
              <a:gd name="connsiteX36" fmla="*/ 758145 w 1473826"/>
              <a:gd name="connsiteY36" fmla="*/ 710198 h 1454932"/>
              <a:gd name="connsiteX37" fmla="*/ 747300 w 1473826"/>
              <a:gd name="connsiteY37" fmla="*/ 699777 h 1454932"/>
              <a:gd name="connsiteX38" fmla="*/ 792317 w 1473826"/>
              <a:gd name="connsiteY38" fmla="*/ 544830 h 1454932"/>
              <a:gd name="connsiteX39" fmla="*/ 940229 w 1473826"/>
              <a:gd name="connsiteY39" fmla="*/ 512258 h 1454932"/>
              <a:gd name="connsiteX40" fmla="*/ 960666 w 1473826"/>
              <a:gd name="connsiteY40" fmla="*/ 506856 h 1454932"/>
              <a:gd name="connsiteX41" fmla="*/ 982793 w 1473826"/>
              <a:gd name="connsiteY41" fmla="*/ 500309 h 1454932"/>
              <a:gd name="connsiteX42" fmla="*/ 987262 w 1473826"/>
              <a:gd name="connsiteY42" fmla="*/ 498890 h 1454932"/>
              <a:gd name="connsiteX43" fmla="*/ 1002467 w 1473826"/>
              <a:gd name="connsiteY43" fmla="*/ 473466 h 1454932"/>
              <a:gd name="connsiteX44" fmla="*/ 1016637 w 1473826"/>
              <a:gd name="connsiteY44" fmla="*/ 448696 h 1454932"/>
              <a:gd name="connsiteX45" fmla="*/ 1027810 w 1473826"/>
              <a:gd name="connsiteY45" fmla="*/ 428836 h 1454932"/>
              <a:gd name="connsiteX46" fmla="*/ 1088576 w 1473826"/>
              <a:gd name="connsiteY46" fmla="*/ 317644 h 1454932"/>
              <a:gd name="connsiteX47" fmla="*/ 1153267 w 1473826"/>
              <a:gd name="connsiteY47" fmla="*/ 209508 h 145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473826" h="1454932">
                <a:moveTo>
                  <a:pt x="1382820" y="0"/>
                </a:moveTo>
                <a:cubicBezTo>
                  <a:pt x="1469473" y="0"/>
                  <a:pt x="1506921" y="109937"/>
                  <a:pt x="1438304" y="162969"/>
                </a:cubicBezTo>
                <a:cubicBezTo>
                  <a:pt x="1366634" y="218347"/>
                  <a:pt x="1319764" y="278361"/>
                  <a:pt x="1256926" y="389062"/>
                </a:cubicBezTo>
                <a:lnTo>
                  <a:pt x="1236488" y="425726"/>
                </a:lnTo>
                <a:lnTo>
                  <a:pt x="1174577" y="538664"/>
                </a:lnTo>
                <a:cubicBezTo>
                  <a:pt x="1158773" y="566489"/>
                  <a:pt x="1144058" y="591368"/>
                  <a:pt x="1128797" y="615756"/>
                </a:cubicBezTo>
                <a:cubicBezTo>
                  <a:pt x="1108033" y="648873"/>
                  <a:pt x="1073752" y="667205"/>
                  <a:pt x="988733" y="688539"/>
                </a:cubicBezTo>
                <a:lnTo>
                  <a:pt x="984809" y="689520"/>
                </a:lnTo>
                <a:lnTo>
                  <a:pt x="991513" y="699668"/>
                </a:lnTo>
                <a:cubicBezTo>
                  <a:pt x="1019689" y="744789"/>
                  <a:pt x="1020398" y="781344"/>
                  <a:pt x="991948" y="823736"/>
                </a:cubicBezTo>
                <a:lnTo>
                  <a:pt x="986880" y="830938"/>
                </a:lnTo>
                <a:cubicBezTo>
                  <a:pt x="887472" y="965973"/>
                  <a:pt x="799674" y="1036627"/>
                  <a:pt x="691165" y="1036627"/>
                </a:cubicBezTo>
                <a:lnTo>
                  <a:pt x="590340" y="1036627"/>
                </a:lnTo>
                <a:cubicBezTo>
                  <a:pt x="401554" y="1037717"/>
                  <a:pt x="343674" y="1047538"/>
                  <a:pt x="324982" y="1072636"/>
                </a:cubicBezTo>
                <a:cubicBezTo>
                  <a:pt x="299422" y="1107117"/>
                  <a:pt x="263288" y="1180881"/>
                  <a:pt x="218761" y="1291200"/>
                </a:cubicBezTo>
                <a:lnTo>
                  <a:pt x="1211909" y="1291255"/>
                </a:lnTo>
                <a:cubicBezTo>
                  <a:pt x="1257058" y="1291255"/>
                  <a:pt x="1293658" y="1327895"/>
                  <a:pt x="1293658" y="1373094"/>
                </a:cubicBezTo>
                <a:lnTo>
                  <a:pt x="1293658" y="1427657"/>
                </a:lnTo>
                <a:cubicBezTo>
                  <a:pt x="1293658" y="1442719"/>
                  <a:pt x="1281458" y="1454933"/>
                  <a:pt x="1266408" y="1454933"/>
                </a:cubicBezTo>
                <a:lnTo>
                  <a:pt x="27250" y="1454933"/>
                </a:lnTo>
                <a:cubicBezTo>
                  <a:pt x="12200" y="1454933"/>
                  <a:pt x="0" y="1442719"/>
                  <a:pt x="0" y="1427657"/>
                </a:cubicBezTo>
                <a:lnTo>
                  <a:pt x="0" y="1373094"/>
                </a:lnTo>
                <a:cubicBezTo>
                  <a:pt x="0" y="1362618"/>
                  <a:pt x="1962" y="1352634"/>
                  <a:pt x="5504" y="1343468"/>
                </a:cubicBezTo>
                <a:cubicBezTo>
                  <a:pt x="6431" y="1338285"/>
                  <a:pt x="7848" y="1333047"/>
                  <a:pt x="9701" y="1327646"/>
                </a:cubicBezTo>
                <a:cubicBezTo>
                  <a:pt x="123442" y="999199"/>
                  <a:pt x="265685" y="712271"/>
                  <a:pt x="452510" y="482250"/>
                </a:cubicBezTo>
                <a:cubicBezTo>
                  <a:pt x="702773" y="174099"/>
                  <a:pt x="1011460" y="0"/>
                  <a:pt x="1382820" y="0"/>
                </a:cubicBezTo>
                <a:close/>
                <a:moveTo>
                  <a:pt x="1153267" y="209563"/>
                </a:moveTo>
                <a:lnTo>
                  <a:pt x="1141386" y="212618"/>
                </a:lnTo>
                <a:cubicBezTo>
                  <a:pt x="847197" y="290474"/>
                  <a:pt x="611323" y="513240"/>
                  <a:pt x="422372" y="842777"/>
                </a:cubicBezTo>
                <a:lnTo>
                  <a:pt x="412727" y="859800"/>
                </a:lnTo>
                <a:lnTo>
                  <a:pt x="432836" y="858491"/>
                </a:lnTo>
                <a:cubicBezTo>
                  <a:pt x="490016" y="855644"/>
                  <a:pt x="547262" y="854371"/>
                  <a:pt x="604510" y="854672"/>
                </a:cubicBezTo>
                <a:lnTo>
                  <a:pt x="691165" y="854672"/>
                </a:lnTo>
                <a:cubicBezTo>
                  <a:pt x="717597" y="854672"/>
                  <a:pt x="755584" y="827992"/>
                  <a:pt x="805560" y="767977"/>
                </a:cubicBezTo>
                <a:lnTo>
                  <a:pt x="809102" y="763558"/>
                </a:lnTo>
                <a:lnTo>
                  <a:pt x="801745" y="755210"/>
                </a:lnTo>
                <a:cubicBezTo>
                  <a:pt x="787695" y="739744"/>
                  <a:pt x="773154" y="724732"/>
                  <a:pt x="758145" y="710198"/>
                </a:cubicBezTo>
                <a:lnTo>
                  <a:pt x="747300" y="699777"/>
                </a:lnTo>
                <a:cubicBezTo>
                  <a:pt x="694162" y="648928"/>
                  <a:pt x="720214" y="559233"/>
                  <a:pt x="792317" y="544830"/>
                </a:cubicBezTo>
                <a:cubicBezTo>
                  <a:pt x="841882" y="535200"/>
                  <a:pt x="891201" y="524340"/>
                  <a:pt x="940229" y="512258"/>
                </a:cubicBezTo>
                <a:lnTo>
                  <a:pt x="960666" y="506856"/>
                </a:lnTo>
                <a:cubicBezTo>
                  <a:pt x="969222" y="504509"/>
                  <a:pt x="976634" y="502327"/>
                  <a:pt x="982793" y="500309"/>
                </a:cubicBezTo>
                <a:lnTo>
                  <a:pt x="987262" y="498890"/>
                </a:lnTo>
                <a:lnTo>
                  <a:pt x="1002467" y="473466"/>
                </a:lnTo>
                <a:lnTo>
                  <a:pt x="1016637" y="448696"/>
                </a:lnTo>
                <a:lnTo>
                  <a:pt x="1027810" y="428836"/>
                </a:lnTo>
                <a:lnTo>
                  <a:pt x="1088576" y="317644"/>
                </a:lnTo>
                <a:cubicBezTo>
                  <a:pt x="1108831" y="280830"/>
                  <a:pt x="1130408" y="244760"/>
                  <a:pt x="1153267" y="209508"/>
                </a:cubicBezTo>
                <a:close/>
              </a:path>
            </a:pathLst>
          </a:custGeom>
          <a:gradFill>
            <a:gsLst>
              <a:gs pos="0">
                <a:schemeClr val="accent1">
                  <a:lumMod val="0"/>
                  <a:lumOff val="100000"/>
                  <a:alpha val="33000"/>
                </a:schemeClr>
              </a:gs>
              <a:gs pos="100000">
                <a:schemeClr val="bg1">
                  <a:alpha val="0"/>
                </a:schemeClr>
              </a:gs>
            </a:gsLst>
            <a:lin ang="5400000" scaled="1"/>
          </a:gradFill>
          <a:ln w="1436" cap="flat">
            <a:noFill/>
            <a:prstDash val="solid"/>
            <a:miter/>
          </a:ln>
        </p:spPr>
        <p:txBody>
          <a:bodyPr rtlCol="0" anchor="ctr"/>
          <a:lstStyle/>
          <a:p>
            <a:endParaRPr lang="zh-CN" altLang="en-US"/>
          </a:p>
        </p:txBody>
      </p:sp>
      <p:sp>
        <p:nvSpPr>
          <p:cNvPr id="6" name="标题 5"/>
          <p:cNvSpPr>
            <a:spLocks noGrp="1"/>
          </p:cNvSpPr>
          <p:nvPr>
            <p:ph type="title"/>
            <p:custDataLst>
              <p:tags r:id="rId3"/>
            </p:custDataLst>
          </p:nvPr>
        </p:nvSpPr>
        <p:spPr>
          <a:xfrm>
            <a:off x="696000" y="360000"/>
            <a:ext cx="10800000" cy="720000"/>
          </a:xfrm>
        </p:spPr>
        <p:txBody>
          <a:bodyPr lIns="0" tIns="0" rIns="0" bIns="0" anchor="b" anchorCtr="0">
            <a:normAutofit/>
          </a:bodyPr>
          <a:lstStyle/>
          <a:p>
            <a:r>
              <a:rPr lang="zh-CN" altLang="en-US" sz="3200" dirty="0">
                <a:solidFill>
                  <a:schemeClr val="lt1"/>
                </a:solidFill>
              </a:rPr>
              <a:t>二、茎叶图</a:t>
            </a:r>
            <a:endParaRPr lang="zh-CN" altLang="en-US" sz="3200" dirty="0">
              <a:solidFill>
                <a:schemeClr val="lt1"/>
              </a:solidFill>
            </a:endParaRPr>
          </a:p>
        </p:txBody>
      </p:sp>
      <p:sp>
        <p:nvSpPr>
          <p:cNvPr id="25" name="矩形: 圆角 24"/>
          <p:cNvSpPr/>
          <p:nvPr>
            <p:custDataLst>
              <p:tags r:id="rId4"/>
            </p:custDataLst>
          </p:nvPr>
        </p:nvSpPr>
        <p:spPr>
          <a:xfrm>
            <a:off x="252095" y="1665605"/>
            <a:ext cx="3900170" cy="2157095"/>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矩形 1"/>
          <p:cNvSpPr/>
          <p:nvPr>
            <p:custDataLst>
              <p:tags r:id="rId5"/>
            </p:custDataLst>
          </p:nvPr>
        </p:nvSpPr>
        <p:spPr>
          <a:xfrm>
            <a:off x="361315" y="2288540"/>
            <a:ext cx="3681730"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茎叶图是一种数据可视化工具，通过将数据的前导数位作为“茎”（如十位数），并把每个数据的尾随数字作为“叶”（如个位数）来构建图形，从而形成数据的分布图。</a:t>
            </a:r>
            <a:endParaRPr lang="zh-CN" altLang="en-US" sz="1600">
              <a:ln>
                <a:noFill/>
                <a:prstDash val="sysDot"/>
              </a:ln>
              <a:solidFill>
                <a:srgbClr val="212121"/>
              </a:solidFill>
              <a:latin typeface="+mn-ea"/>
              <a:cs typeface="+mn-ea"/>
            </a:endParaRPr>
          </a:p>
        </p:txBody>
      </p:sp>
      <p:sp>
        <p:nvSpPr>
          <p:cNvPr id="3" name="矩形 2"/>
          <p:cNvSpPr/>
          <p:nvPr>
            <p:custDataLst>
              <p:tags r:id="rId6"/>
            </p:custDataLst>
          </p:nvPr>
        </p:nvSpPr>
        <p:spPr>
          <a:xfrm>
            <a:off x="785495" y="1854835"/>
            <a:ext cx="2513330"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茎叶图的定义和构成</a:t>
            </a:r>
            <a:endParaRPr lang="zh-CN" altLang="en-US" sz="2000" b="1">
              <a:solidFill>
                <a:schemeClr val="accent1"/>
              </a:solidFill>
              <a:latin typeface="+mn-ea"/>
              <a:cs typeface="+mn-ea"/>
            </a:endParaRPr>
          </a:p>
        </p:txBody>
      </p:sp>
      <p:sp>
        <p:nvSpPr>
          <p:cNvPr id="4" name="矩形 3"/>
          <p:cNvSpPr/>
          <p:nvPr>
            <p:custDataLst>
              <p:tags r:id="rId7"/>
            </p:custDataLst>
          </p:nvPr>
        </p:nvSpPr>
        <p:spPr>
          <a:xfrm>
            <a:off x="3035321" y="185454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01</a:t>
            </a:r>
            <a:endParaRPr lang="en-US" altLang="zh-CN" sz="3200" b="1">
              <a:solidFill>
                <a:schemeClr val="accent1"/>
              </a:solidFill>
              <a:latin typeface="+mn-ea"/>
              <a:cs typeface="+mn-ea"/>
            </a:endParaRPr>
          </a:p>
        </p:txBody>
      </p:sp>
      <p:sp>
        <p:nvSpPr>
          <p:cNvPr id="18" name="矩形: 圆角 17"/>
          <p:cNvSpPr/>
          <p:nvPr>
            <p:custDataLst>
              <p:tags r:id="rId8"/>
            </p:custDataLst>
          </p:nvPr>
        </p:nvSpPr>
        <p:spPr>
          <a:xfrm>
            <a:off x="4327558" y="1665313"/>
            <a:ext cx="3320113" cy="2156888"/>
          </a:xfrm>
          <a:prstGeom prst="roundRect">
            <a:avLst>
              <a:gd name="adj" fmla="val 5275"/>
            </a:avLst>
          </a:prstGeom>
          <a:solidFill>
            <a:srgbClr val="FFFFFF"/>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9"/>
            </p:custDataLst>
          </p:nvPr>
        </p:nvSpPr>
        <p:spPr>
          <a:xfrm>
            <a:off x="4426619" y="2288255"/>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茎叶图与直方图都用于直观显示数据分布，但茎叶图保留了数据的具体值，而直方图则通过区间划分来表示数据频率。</a:t>
            </a:r>
            <a:endParaRPr lang="zh-CN" altLang="en-US" sz="1600" dirty="0">
              <a:ln>
                <a:noFill/>
                <a:prstDash val="sysDot"/>
              </a:ln>
              <a:solidFill>
                <a:srgbClr val="212121"/>
              </a:solidFill>
              <a:latin typeface="+mn-ea"/>
              <a:cs typeface="+mn-ea"/>
            </a:endParaRPr>
          </a:p>
        </p:txBody>
      </p:sp>
      <p:sp>
        <p:nvSpPr>
          <p:cNvPr id="8" name="矩形 7"/>
          <p:cNvSpPr/>
          <p:nvPr>
            <p:custDataLst>
              <p:tags r:id="rId10"/>
            </p:custDataLst>
          </p:nvPr>
        </p:nvSpPr>
        <p:spPr>
          <a:xfrm>
            <a:off x="4367530" y="1854835"/>
            <a:ext cx="2646680"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2"/>
                </a:solidFill>
                <a:latin typeface="+mn-ea"/>
                <a:cs typeface="+mn-ea"/>
              </a:rPr>
              <a:t>茎叶图与直方图的比较</a:t>
            </a:r>
            <a:endParaRPr lang="zh-CN" altLang="en-US" sz="2000" b="1">
              <a:solidFill>
                <a:schemeClr val="accent2"/>
              </a:solidFill>
              <a:latin typeface="+mn-ea"/>
              <a:cs typeface="+mn-ea"/>
            </a:endParaRPr>
          </a:p>
        </p:txBody>
      </p:sp>
      <p:sp>
        <p:nvSpPr>
          <p:cNvPr id="9" name="矩形 8"/>
          <p:cNvSpPr/>
          <p:nvPr>
            <p:custDataLst>
              <p:tags r:id="rId11"/>
            </p:custDataLst>
          </p:nvPr>
        </p:nvSpPr>
        <p:spPr>
          <a:xfrm>
            <a:off x="6814873" y="1854545"/>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2"/>
                </a:solidFill>
                <a:latin typeface="+mn-ea"/>
                <a:cs typeface="+mn-ea"/>
              </a:rPr>
              <a:t>02</a:t>
            </a:r>
            <a:endParaRPr lang="en-US" altLang="zh-CN" sz="3200" b="1">
              <a:solidFill>
                <a:schemeClr val="accent2"/>
              </a:solidFill>
              <a:latin typeface="+mn-ea"/>
              <a:cs typeface="+mn-ea"/>
            </a:endParaRPr>
          </a:p>
        </p:txBody>
      </p:sp>
      <p:sp>
        <p:nvSpPr>
          <p:cNvPr id="23" name="矩形: 圆角 22"/>
          <p:cNvSpPr/>
          <p:nvPr>
            <p:custDataLst>
              <p:tags r:id="rId12"/>
            </p:custDataLst>
          </p:nvPr>
        </p:nvSpPr>
        <p:spPr>
          <a:xfrm>
            <a:off x="7823835" y="1665605"/>
            <a:ext cx="4135755" cy="2157095"/>
          </a:xfrm>
          <a:prstGeom prst="roundRect">
            <a:avLst>
              <a:gd name="adj" fmla="val 5275"/>
            </a:avLst>
          </a:prstGeom>
          <a:solidFill>
            <a:srgbClr val="FFFFFF"/>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矩形 9"/>
          <p:cNvSpPr/>
          <p:nvPr>
            <p:custDataLst>
              <p:tags r:id="rId13"/>
            </p:custDataLst>
          </p:nvPr>
        </p:nvSpPr>
        <p:spPr>
          <a:xfrm>
            <a:off x="7932420" y="2445385"/>
            <a:ext cx="383984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茎叶图不仅能够像直方图那样展示数据分布，还能揭示数据的对称性、分散程度、异常值及数据间隙等特征。</a:t>
            </a:r>
            <a:endParaRPr lang="zh-CN" altLang="en-US" sz="1600" dirty="0">
              <a:ln>
                <a:noFill/>
                <a:prstDash val="sysDot"/>
              </a:ln>
              <a:solidFill>
                <a:srgbClr val="212121"/>
              </a:solidFill>
              <a:latin typeface="+mn-ea"/>
              <a:cs typeface="+mn-ea"/>
            </a:endParaRPr>
          </a:p>
        </p:txBody>
      </p:sp>
      <p:sp>
        <p:nvSpPr>
          <p:cNvPr id="12" name="矩形 11"/>
          <p:cNvSpPr/>
          <p:nvPr>
            <p:custDataLst>
              <p:tags r:id="rId14"/>
            </p:custDataLst>
          </p:nvPr>
        </p:nvSpPr>
        <p:spPr>
          <a:xfrm>
            <a:off x="8846887" y="185454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3"/>
                </a:solidFill>
                <a:latin typeface="+mn-ea"/>
                <a:cs typeface="+mn-ea"/>
              </a:rPr>
              <a:t>茎叶图的特点</a:t>
            </a:r>
            <a:endParaRPr lang="zh-CN" altLang="en-US" sz="2000" b="1">
              <a:solidFill>
                <a:schemeClr val="accent3"/>
              </a:solidFill>
              <a:latin typeface="+mn-ea"/>
              <a:cs typeface="+mn-ea"/>
            </a:endParaRPr>
          </a:p>
        </p:txBody>
      </p:sp>
      <p:sp>
        <p:nvSpPr>
          <p:cNvPr id="14" name="矩形 13"/>
          <p:cNvSpPr/>
          <p:nvPr>
            <p:custDataLst>
              <p:tags r:id="rId15"/>
            </p:custDataLst>
          </p:nvPr>
        </p:nvSpPr>
        <p:spPr>
          <a:xfrm>
            <a:off x="10314391" y="185454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3"/>
                </a:solidFill>
                <a:latin typeface="+mn-ea"/>
                <a:cs typeface="+mn-ea"/>
              </a:rPr>
              <a:t>03</a:t>
            </a:r>
            <a:endParaRPr lang="en-US" altLang="zh-CN" sz="3200" b="1">
              <a:solidFill>
                <a:schemeClr val="accent3"/>
              </a:solidFill>
              <a:latin typeface="+mn-ea"/>
              <a:cs typeface="+mn-ea"/>
            </a:endParaRPr>
          </a:p>
        </p:txBody>
      </p:sp>
      <p:sp>
        <p:nvSpPr>
          <p:cNvPr id="7" name="矩形: 圆角 39"/>
          <p:cNvSpPr/>
          <p:nvPr>
            <p:custDataLst>
              <p:tags r:id="rId16"/>
            </p:custDataLst>
          </p:nvPr>
        </p:nvSpPr>
        <p:spPr>
          <a:xfrm>
            <a:off x="252730" y="4094480"/>
            <a:ext cx="3909060" cy="2157095"/>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矩形 14"/>
          <p:cNvSpPr/>
          <p:nvPr>
            <p:custDataLst>
              <p:tags r:id="rId17"/>
            </p:custDataLst>
          </p:nvPr>
        </p:nvSpPr>
        <p:spPr>
          <a:xfrm>
            <a:off x="377190" y="4927600"/>
            <a:ext cx="368236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茎叶图的一个显著优势是能够直观地展示数据的细节，如数据的原始顺序和具体数值，这有助于更深入地分析数据集。</a:t>
            </a:r>
            <a:endParaRPr lang="zh-CN" altLang="en-US" sz="1600">
              <a:ln>
                <a:noFill/>
                <a:prstDash val="sysDot"/>
              </a:ln>
              <a:solidFill>
                <a:srgbClr val="212121"/>
              </a:solidFill>
              <a:latin typeface="+mn-ea"/>
              <a:cs typeface="+mn-ea"/>
            </a:endParaRPr>
          </a:p>
        </p:txBody>
      </p:sp>
      <p:sp>
        <p:nvSpPr>
          <p:cNvPr id="16" name="矩形 15"/>
          <p:cNvSpPr/>
          <p:nvPr>
            <p:custDataLst>
              <p:tags r:id="rId18"/>
            </p:custDataLst>
          </p:nvPr>
        </p:nvSpPr>
        <p:spPr>
          <a:xfrm>
            <a:off x="1298577" y="4283441"/>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4"/>
                </a:solidFill>
                <a:latin typeface="+mn-ea"/>
                <a:cs typeface="+mn-ea"/>
              </a:rPr>
              <a:t>茎叶图的优势</a:t>
            </a:r>
            <a:endParaRPr lang="zh-CN" altLang="en-US" sz="2000" b="1">
              <a:solidFill>
                <a:schemeClr val="accent4"/>
              </a:solidFill>
              <a:latin typeface="+mn-ea"/>
              <a:cs typeface="+mn-ea"/>
            </a:endParaRPr>
          </a:p>
        </p:txBody>
      </p:sp>
      <p:sp>
        <p:nvSpPr>
          <p:cNvPr id="17" name="矩形 16"/>
          <p:cNvSpPr/>
          <p:nvPr>
            <p:custDataLst>
              <p:tags r:id="rId19"/>
            </p:custDataLst>
          </p:nvPr>
        </p:nvSpPr>
        <p:spPr>
          <a:xfrm>
            <a:off x="2789576" y="4283441"/>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04</a:t>
            </a:r>
            <a:endParaRPr lang="en-US" altLang="zh-CN" sz="3200" b="1">
              <a:solidFill>
                <a:schemeClr val="accent4"/>
              </a:solidFill>
              <a:latin typeface="+mn-ea"/>
              <a:cs typeface="+mn-ea"/>
            </a:endParaRPr>
          </a:p>
        </p:txBody>
      </p:sp>
      <p:sp>
        <p:nvSpPr>
          <p:cNvPr id="11" name="矩形: 圆角 44"/>
          <p:cNvSpPr/>
          <p:nvPr>
            <p:custDataLst>
              <p:tags r:id="rId20"/>
            </p:custDataLst>
          </p:nvPr>
        </p:nvSpPr>
        <p:spPr>
          <a:xfrm>
            <a:off x="4327558" y="4094209"/>
            <a:ext cx="3320113" cy="2156888"/>
          </a:xfrm>
          <a:prstGeom prst="roundRect">
            <a:avLst>
              <a:gd name="adj" fmla="val 5275"/>
            </a:avLst>
          </a:prstGeom>
          <a:solidFill>
            <a:srgbClr val="FFFFFF"/>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1"/>
            </p:custDataLst>
          </p:nvPr>
        </p:nvSpPr>
        <p:spPr>
          <a:xfrm>
            <a:off x="4427220" y="4740910"/>
            <a:ext cx="3121660"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利用茎叶图，可以方便地对数据进行排序，因为数据的叶部分是按照从小到大的顺序排列的，从而可以快速识别数据的次序统计量。</a:t>
            </a:r>
            <a:endParaRPr lang="zh-CN" altLang="en-US" sz="1600" dirty="0">
              <a:ln>
                <a:noFill/>
                <a:prstDash val="sysDot"/>
              </a:ln>
              <a:solidFill>
                <a:srgbClr val="212121"/>
              </a:solidFill>
              <a:latin typeface="+mn-ea"/>
              <a:cs typeface="+mn-ea"/>
            </a:endParaRPr>
          </a:p>
        </p:txBody>
      </p:sp>
      <p:sp>
        <p:nvSpPr>
          <p:cNvPr id="26" name="矩形 25"/>
          <p:cNvSpPr/>
          <p:nvPr>
            <p:custDataLst>
              <p:tags r:id="rId22"/>
            </p:custDataLst>
          </p:nvPr>
        </p:nvSpPr>
        <p:spPr>
          <a:xfrm>
            <a:off x="4371975" y="4283710"/>
            <a:ext cx="2642235"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dirty="0">
                <a:solidFill>
                  <a:schemeClr val="accent5"/>
                </a:solidFill>
                <a:latin typeface="+mn-ea"/>
                <a:cs typeface="+mn-ea"/>
              </a:rPr>
              <a:t>茎叶图的数据排序功能</a:t>
            </a:r>
            <a:endParaRPr lang="zh-CN" altLang="en-US" sz="2000" b="1" dirty="0">
              <a:solidFill>
                <a:schemeClr val="accent5"/>
              </a:solidFill>
              <a:latin typeface="+mn-ea"/>
              <a:cs typeface="+mn-ea"/>
            </a:endParaRPr>
          </a:p>
        </p:txBody>
      </p:sp>
      <p:sp>
        <p:nvSpPr>
          <p:cNvPr id="13" name="矩形 26"/>
          <p:cNvSpPr/>
          <p:nvPr>
            <p:custDataLst>
              <p:tags r:id="rId23"/>
            </p:custDataLst>
          </p:nvPr>
        </p:nvSpPr>
        <p:spPr>
          <a:xfrm>
            <a:off x="6821223" y="4283441"/>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5"/>
                </a:solidFill>
                <a:latin typeface="+mn-ea"/>
                <a:cs typeface="+mn-ea"/>
              </a:rPr>
              <a:t>05</a:t>
            </a:r>
            <a:endParaRPr lang="en-US" altLang="zh-CN" sz="3200" b="1">
              <a:solidFill>
                <a:schemeClr val="accent5"/>
              </a:solidFill>
              <a:latin typeface="+mn-ea"/>
              <a:cs typeface="+mn-ea"/>
            </a:endParaRPr>
          </a:p>
        </p:txBody>
      </p:sp>
      <p:sp>
        <p:nvSpPr>
          <p:cNvPr id="19" name="矩形: 圆角 49"/>
          <p:cNvSpPr/>
          <p:nvPr>
            <p:custDataLst>
              <p:tags r:id="rId24"/>
            </p:custDataLst>
          </p:nvPr>
        </p:nvSpPr>
        <p:spPr>
          <a:xfrm>
            <a:off x="7813675" y="4094480"/>
            <a:ext cx="4067175" cy="2345055"/>
          </a:xfrm>
          <a:prstGeom prst="roundRect">
            <a:avLst>
              <a:gd name="adj" fmla="val 5275"/>
            </a:avLst>
          </a:pr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矩形 27"/>
          <p:cNvSpPr/>
          <p:nvPr>
            <p:custDataLst>
              <p:tags r:id="rId25"/>
            </p:custDataLst>
          </p:nvPr>
        </p:nvSpPr>
        <p:spPr>
          <a:xfrm>
            <a:off x="7894320" y="4927600"/>
            <a:ext cx="387794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例如，通过茎叶图可以观察到数据主要集中在</a:t>
            </a:r>
            <a:r>
              <a:rPr lang="en-US" altLang="zh-CN" sz="1600">
                <a:ln>
                  <a:noFill/>
                  <a:prstDash val="sysDot"/>
                </a:ln>
                <a:solidFill>
                  <a:srgbClr val="212121"/>
                </a:solidFill>
                <a:latin typeface="+mn-ea"/>
                <a:cs typeface="+mn-ea"/>
              </a:rPr>
              <a:t>70</a:t>
            </a:r>
            <a:r>
              <a:rPr lang="zh-CN" altLang="en-US" sz="1600">
                <a:ln>
                  <a:noFill/>
                  <a:prstDash val="sysDot"/>
                </a:ln>
                <a:solidFill>
                  <a:srgbClr val="212121"/>
                </a:solidFill>
                <a:latin typeface="+mn-ea"/>
                <a:cs typeface="+mn-ea"/>
              </a:rPr>
              <a:t>至</a:t>
            </a:r>
            <a:r>
              <a:rPr lang="en-US" altLang="zh-CN" sz="1600">
                <a:ln>
                  <a:noFill/>
                  <a:prstDash val="sysDot"/>
                </a:ln>
                <a:solidFill>
                  <a:srgbClr val="212121"/>
                </a:solidFill>
                <a:latin typeface="+mn-ea"/>
                <a:cs typeface="+mn-ea"/>
              </a:rPr>
              <a:t>95</a:t>
            </a:r>
            <a:r>
              <a:rPr lang="zh-CN" altLang="en-US" sz="1600">
                <a:ln>
                  <a:noFill/>
                  <a:prstDash val="sysDot"/>
                </a:ln>
                <a:solidFill>
                  <a:srgbClr val="212121"/>
                </a:solidFill>
                <a:latin typeface="+mn-ea"/>
                <a:cs typeface="+mn-ea"/>
              </a:rPr>
              <a:t>之间，</a:t>
            </a:r>
            <a:r>
              <a:rPr lang="en-US" altLang="zh-CN" sz="1600">
                <a:ln>
                  <a:noFill/>
                  <a:prstDash val="sysDot"/>
                </a:ln>
                <a:solidFill>
                  <a:srgbClr val="212121"/>
                </a:solidFill>
                <a:latin typeface="+mn-ea"/>
                <a:cs typeface="+mn-ea"/>
              </a:rPr>
              <a:t>80</a:t>
            </a:r>
            <a:r>
              <a:rPr lang="zh-CN" altLang="en-US" sz="1600">
                <a:ln>
                  <a:noFill/>
                  <a:prstDash val="sysDot"/>
                </a:ln>
                <a:solidFill>
                  <a:srgbClr val="212121"/>
                </a:solidFill>
                <a:latin typeface="+mn-ea"/>
                <a:cs typeface="+mn-ea"/>
              </a:rPr>
              <a:t>至</a:t>
            </a:r>
            <a:r>
              <a:rPr lang="en-US" altLang="zh-CN" sz="1600">
                <a:ln>
                  <a:noFill/>
                  <a:prstDash val="sysDot"/>
                </a:ln>
                <a:solidFill>
                  <a:srgbClr val="212121"/>
                </a:solidFill>
                <a:latin typeface="+mn-ea"/>
                <a:cs typeface="+mn-ea"/>
              </a:rPr>
              <a:t>89</a:t>
            </a:r>
            <a:r>
              <a:rPr lang="zh-CN" altLang="en-US" sz="1600">
                <a:ln>
                  <a:noFill/>
                  <a:prstDash val="sysDot"/>
                </a:ln>
                <a:solidFill>
                  <a:srgbClr val="212121"/>
                </a:solidFill>
                <a:latin typeface="+mn-ea"/>
                <a:cs typeface="+mn-ea"/>
              </a:rPr>
              <a:t>之间存在一个高峰，显示出数据分布的偏态，并且可以识别出特小值</a:t>
            </a:r>
            <a:r>
              <a:rPr lang="en-US" altLang="zh-CN" sz="1600">
                <a:ln>
                  <a:noFill/>
                  <a:prstDash val="sysDot"/>
                </a:ln>
                <a:solidFill>
                  <a:srgbClr val="212121"/>
                </a:solidFill>
                <a:latin typeface="+mn-ea"/>
                <a:cs typeface="+mn-ea"/>
              </a:rPr>
              <a:t>25</a:t>
            </a:r>
            <a:r>
              <a:rPr lang="zh-CN" altLang="en-US" sz="1600">
                <a:ln>
                  <a:noFill/>
                  <a:prstDash val="sysDot"/>
                </a:ln>
                <a:solidFill>
                  <a:srgbClr val="212121"/>
                </a:solidFill>
                <a:latin typeface="+mn-ea"/>
                <a:cs typeface="+mn-ea"/>
              </a:rPr>
              <a:t>和数据中</a:t>
            </a:r>
            <a:r>
              <a:rPr lang="en-US" altLang="zh-CN" sz="1600">
                <a:ln>
                  <a:noFill/>
                  <a:prstDash val="sysDot"/>
                </a:ln>
                <a:solidFill>
                  <a:srgbClr val="212121"/>
                </a:solidFill>
                <a:latin typeface="+mn-ea"/>
                <a:cs typeface="+mn-ea"/>
              </a:rPr>
              <a:t>30</a:t>
            </a:r>
            <a:r>
              <a:rPr lang="zh-CN" altLang="en-US" sz="1600">
                <a:ln>
                  <a:noFill/>
                  <a:prstDash val="sysDot"/>
                </a:ln>
                <a:solidFill>
                  <a:srgbClr val="212121"/>
                </a:solidFill>
                <a:latin typeface="+mn-ea"/>
                <a:cs typeface="+mn-ea"/>
              </a:rPr>
              <a:t>至</a:t>
            </a:r>
            <a:r>
              <a:rPr lang="en-US" altLang="zh-CN" sz="1600">
                <a:ln>
                  <a:noFill/>
                  <a:prstDash val="sysDot"/>
                </a:ln>
                <a:solidFill>
                  <a:srgbClr val="212121"/>
                </a:solidFill>
                <a:latin typeface="+mn-ea"/>
                <a:cs typeface="+mn-ea"/>
              </a:rPr>
              <a:t>39</a:t>
            </a:r>
            <a:r>
              <a:rPr lang="zh-CN" altLang="en-US" sz="1600">
                <a:ln>
                  <a:noFill/>
                  <a:prstDash val="sysDot"/>
                </a:ln>
                <a:solidFill>
                  <a:srgbClr val="212121"/>
                </a:solidFill>
                <a:latin typeface="+mn-ea"/>
                <a:cs typeface="+mn-ea"/>
              </a:rPr>
              <a:t>之间的间隙。</a:t>
            </a:r>
            <a:endParaRPr lang="zh-CN" altLang="en-US" sz="1600">
              <a:ln>
                <a:noFill/>
                <a:prstDash val="sysDot"/>
              </a:ln>
              <a:solidFill>
                <a:srgbClr val="212121"/>
              </a:solidFill>
              <a:latin typeface="+mn-ea"/>
              <a:cs typeface="+mn-ea"/>
            </a:endParaRPr>
          </a:p>
        </p:txBody>
      </p:sp>
      <p:sp>
        <p:nvSpPr>
          <p:cNvPr id="21" name="矩形 28"/>
          <p:cNvSpPr/>
          <p:nvPr>
            <p:custDataLst>
              <p:tags r:id="rId26"/>
            </p:custDataLst>
          </p:nvPr>
        </p:nvSpPr>
        <p:spPr>
          <a:xfrm>
            <a:off x="8277860" y="4304030"/>
            <a:ext cx="2764155"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6"/>
                </a:solidFill>
                <a:latin typeface="+mn-ea"/>
                <a:cs typeface="+mn-ea"/>
              </a:rPr>
              <a:t>茎叶图在数据分析中的应用实例</a:t>
            </a:r>
            <a:endParaRPr lang="zh-CN" altLang="en-US" sz="2000" b="1">
              <a:solidFill>
                <a:schemeClr val="accent6"/>
              </a:solidFill>
              <a:latin typeface="+mn-ea"/>
              <a:cs typeface="+mn-ea"/>
            </a:endParaRPr>
          </a:p>
        </p:txBody>
      </p:sp>
      <p:sp>
        <p:nvSpPr>
          <p:cNvPr id="24" name="矩形 29"/>
          <p:cNvSpPr/>
          <p:nvPr>
            <p:custDataLst>
              <p:tags r:id="rId27"/>
            </p:custDataLst>
          </p:nvPr>
        </p:nvSpPr>
        <p:spPr>
          <a:xfrm>
            <a:off x="10768416" y="4283441"/>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6"/>
                </a:solidFill>
                <a:latin typeface="+mn-ea"/>
                <a:cs typeface="+mn-ea"/>
              </a:rPr>
              <a:t>06</a:t>
            </a:r>
            <a:endParaRPr lang="en-US" altLang="zh-CN" sz="3200" b="1">
              <a:solidFill>
                <a:schemeClr val="accent6"/>
              </a:solidFill>
              <a:latin typeface="+mn-ea"/>
              <a:cs typeface="+mn-ea"/>
            </a:endParaRPr>
          </a:p>
        </p:txBody>
      </p:sp>
    </p:spTree>
    <p:custDataLst>
      <p:tags r:id="rId28"/>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758952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三、数据的分布拟合检验与正态性检验</a:t>
            </a:r>
            <a:endParaRPr lang="zh-CN" altLang="en-US" sz="3200">
              <a:solidFill>
                <a:schemeClr val="accent1"/>
              </a:solidFill>
            </a:endParaRPr>
          </a:p>
          <a:p>
            <a:pPr indent="0" fontAlgn="auto">
              <a:lnSpc>
                <a:spcPct val="140000"/>
              </a:lnSpc>
            </a:pPr>
            <a:r>
              <a:rPr lang="zh-CN" altLang="en-US" sz="2800">
                <a:solidFill>
                  <a:schemeClr val="accent1"/>
                </a:solidFill>
              </a:rPr>
              <a:t>（一）</a:t>
            </a:r>
            <a:r>
              <a:rPr lang="en-US" altLang="zh-CN" sz="2800">
                <a:solidFill>
                  <a:schemeClr val="accent1"/>
                </a:solidFill>
              </a:rPr>
              <a:t>χ</a:t>
            </a:r>
            <a:r>
              <a:rPr lang="en-US" altLang="zh-CN" sz="2800" baseline="30000">
                <a:solidFill>
                  <a:schemeClr val="accent1"/>
                </a:solidFill>
              </a:rPr>
              <a:t>2 </a:t>
            </a:r>
            <a:r>
              <a:rPr lang="zh-CN" altLang="en-US" sz="2800">
                <a:solidFill>
                  <a:schemeClr val="accent1"/>
                </a:solidFill>
              </a:rPr>
              <a:t>检验法</a:t>
            </a:r>
            <a:endParaRPr lang="zh-CN" altLang="en-US" sz="2800">
              <a:solidFill>
                <a:schemeClr val="accent1"/>
              </a:solidFill>
            </a:endParaRPr>
          </a:p>
        </p:txBody>
      </p:sp>
      <p:pic>
        <p:nvPicPr>
          <p:cNvPr id="2" name="图片 1"/>
          <p:cNvPicPr>
            <a:picLocks noChangeAspect="1"/>
          </p:cNvPicPr>
          <p:nvPr/>
        </p:nvPicPr>
        <p:blipFill>
          <a:blip r:embed="rId2"/>
          <a:stretch>
            <a:fillRect/>
          </a:stretch>
        </p:blipFill>
        <p:spPr>
          <a:xfrm>
            <a:off x="1899285" y="1994535"/>
            <a:ext cx="7589520" cy="411924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790700" y="838200"/>
            <a:ext cx="8610600" cy="51816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552323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（二）经验分布拟合检验方法</a:t>
            </a:r>
            <a:endParaRPr lang="zh-CN" altLang="en-US" sz="2800">
              <a:solidFill>
                <a:schemeClr val="accent1"/>
              </a:solidFill>
            </a:endParaRPr>
          </a:p>
        </p:txBody>
      </p:sp>
      <p:pic>
        <p:nvPicPr>
          <p:cNvPr id="2" name="图片 1"/>
          <p:cNvPicPr>
            <a:picLocks noChangeAspect="1"/>
          </p:cNvPicPr>
          <p:nvPr/>
        </p:nvPicPr>
        <p:blipFill>
          <a:blip r:embed="rId2"/>
          <a:stretch>
            <a:fillRect/>
          </a:stretch>
        </p:blipFill>
        <p:spPr>
          <a:xfrm>
            <a:off x="1899285" y="1374775"/>
            <a:ext cx="8582025" cy="46304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552323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（三）正态性</a:t>
            </a:r>
            <a:r>
              <a:rPr lang="en-US" altLang="zh-CN" sz="2800" i="1">
                <a:solidFill>
                  <a:schemeClr val="accent1"/>
                </a:solidFill>
              </a:rPr>
              <a:t> W</a:t>
            </a:r>
            <a:r>
              <a:rPr lang="en-US" altLang="zh-CN" sz="2800">
                <a:solidFill>
                  <a:schemeClr val="accent1"/>
                </a:solidFill>
              </a:rPr>
              <a:t> </a:t>
            </a:r>
            <a:r>
              <a:rPr lang="zh-CN" altLang="en-US" sz="2800">
                <a:solidFill>
                  <a:schemeClr val="accent1"/>
                </a:solidFill>
              </a:rPr>
              <a:t>检验方法</a:t>
            </a:r>
            <a:endParaRPr lang="zh-CN" altLang="en-US" sz="2800">
              <a:solidFill>
                <a:schemeClr val="accent1"/>
              </a:solidFill>
            </a:endParaRPr>
          </a:p>
        </p:txBody>
      </p:sp>
      <p:pic>
        <p:nvPicPr>
          <p:cNvPr id="3" name="图片 2"/>
          <p:cNvPicPr>
            <a:picLocks noChangeAspect="1"/>
          </p:cNvPicPr>
          <p:nvPr/>
        </p:nvPicPr>
        <p:blipFill>
          <a:blip r:embed="rId2"/>
          <a:stretch>
            <a:fillRect/>
          </a:stretch>
        </p:blipFill>
        <p:spPr>
          <a:xfrm>
            <a:off x="1899285" y="1335405"/>
            <a:ext cx="8114665" cy="467423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553085"/>
            <a:ext cx="5523230" cy="4394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（三）正态性</a:t>
            </a:r>
            <a:r>
              <a:rPr lang="en-US" altLang="zh-CN" sz="2800">
                <a:solidFill>
                  <a:schemeClr val="accent1"/>
                </a:solidFill>
              </a:rPr>
              <a:t> W </a:t>
            </a:r>
            <a:r>
              <a:rPr lang="zh-CN" altLang="en-US" sz="2800">
                <a:solidFill>
                  <a:schemeClr val="accent1"/>
                </a:solidFill>
              </a:rPr>
              <a:t>检验方法</a:t>
            </a:r>
            <a:endParaRPr lang="zh-CN" altLang="en-US" sz="2800">
              <a:solidFill>
                <a:schemeClr val="accent1"/>
              </a:solidFill>
            </a:endParaRPr>
          </a:p>
        </p:txBody>
      </p:sp>
      <p:pic>
        <p:nvPicPr>
          <p:cNvPr id="2" name="图片 1"/>
          <p:cNvPicPr>
            <a:picLocks noChangeAspect="1"/>
          </p:cNvPicPr>
          <p:nvPr/>
        </p:nvPicPr>
        <p:blipFill>
          <a:blip r:embed="rId2"/>
          <a:srcRect b="1992"/>
          <a:stretch>
            <a:fillRect/>
          </a:stretch>
        </p:blipFill>
        <p:spPr>
          <a:xfrm>
            <a:off x="947420" y="1898015"/>
            <a:ext cx="10146665" cy="358711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892365"/>
            <a:chOff x="946487" y="525937"/>
            <a:chExt cx="10580901" cy="3892365"/>
          </a:xfrm>
        </p:grpSpPr>
        <p:sp>
          <p:nvSpPr>
            <p:cNvPr id="17" name="文本框 16"/>
            <p:cNvSpPr txBox="1"/>
            <p:nvPr/>
          </p:nvSpPr>
          <p:spPr>
            <a:xfrm>
              <a:off x="946487" y="2849852"/>
              <a:ext cx="6368715" cy="15684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多维数据的数字特征及相关分析</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三</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72135" y="2376918"/>
            <a:ext cx="5134011" cy="739561"/>
            <a:chOff x="2451527" y="1475904"/>
            <a:chExt cx="5134011" cy="739561"/>
          </a:xfrm>
        </p:grpSpPr>
        <p:sp>
          <p:nvSpPr>
            <p:cNvPr id="4" name="椭圆 3"/>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38" y="1475904"/>
              <a:ext cx="4320000" cy="739561"/>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一维数据的数字特征</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872135" y="3267272"/>
            <a:ext cx="5219065" cy="739775"/>
            <a:chOff x="2451527" y="2452796"/>
            <a:chExt cx="5219065" cy="739775"/>
          </a:xfrm>
        </p:grpSpPr>
        <p:sp>
          <p:nvSpPr>
            <p:cNvPr id="11" name="文本框 10"/>
            <p:cNvSpPr txBox="1"/>
            <p:nvPr/>
          </p:nvSpPr>
          <p:spPr>
            <a:xfrm flipH="1">
              <a:off x="3265597" y="245279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数据的分布</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grpSp>
        <p:nvGrpSpPr>
          <p:cNvPr id="2" name="组合 1"/>
          <p:cNvGrpSpPr/>
          <p:nvPr/>
        </p:nvGrpSpPr>
        <p:grpSpPr>
          <a:xfrm>
            <a:off x="6872135" y="4172063"/>
            <a:ext cx="5134011" cy="739561"/>
            <a:chOff x="2451527" y="1475904"/>
            <a:chExt cx="5134011" cy="739561"/>
          </a:xfrm>
        </p:grpSpPr>
        <p:sp>
          <p:nvSpPr>
            <p:cNvPr id="5" name="椭圆 4"/>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03</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7" name="文本框 6"/>
            <p:cNvSpPr txBox="1"/>
            <p:nvPr/>
          </p:nvSpPr>
          <p:spPr>
            <a:xfrm flipH="1">
              <a:off x="3265538" y="1475904"/>
              <a:ext cx="4320000" cy="739561"/>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多维数据的数字特征及相关分析</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622300"/>
            <a:ext cx="7111365" cy="6851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一、二维数据的数字特征及相关分析</a:t>
            </a:r>
            <a:endParaRPr lang="zh-CN" altLang="en-US" sz="3200">
              <a:solidFill>
                <a:schemeClr val="accent1"/>
              </a:solidFill>
            </a:endParaRPr>
          </a:p>
        </p:txBody>
      </p:sp>
      <p:pic>
        <p:nvPicPr>
          <p:cNvPr id="3" name="图片 2"/>
          <p:cNvPicPr>
            <a:picLocks noChangeAspect="1"/>
          </p:cNvPicPr>
          <p:nvPr/>
        </p:nvPicPr>
        <p:blipFill>
          <a:blip r:embed="rId2"/>
          <a:stretch>
            <a:fillRect/>
          </a:stretch>
        </p:blipFill>
        <p:spPr>
          <a:xfrm>
            <a:off x="2366010" y="1556385"/>
            <a:ext cx="7185025" cy="429450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710690" y="763905"/>
            <a:ext cx="9507855" cy="530606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622300"/>
            <a:ext cx="7111365" cy="6851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二、多维数据的数字特征及相关矩阵</a:t>
            </a:r>
            <a:endParaRPr lang="zh-CN" altLang="en-US" sz="3200">
              <a:solidFill>
                <a:schemeClr val="accent1"/>
              </a:solidFill>
            </a:endParaRPr>
          </a:p>
        </p:txBody>
      </p:sp>
      <p:pic>
        <p:nvPicPr>
          <p:cNvPr id="2" name="图片 1"/>
          <p:cNvPicPr>
            <a:picLocks noChangeAspect="1"/>
          </p:cNvPicPr>
          <p:nvPr/>
        </p:nvPicPr>
        <p:blipFill>
          <a:blip r:embed="rId2"/>
          <a:stretch>
            <a:fillRect/>
          </a:stretch>
        </p:blipFill>
        <p:spPr>
          <a:xfrm>
            <a:off x="1799590" y="1307465"/>
            <a:ext cx="8394700" cy="481520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689100" y="989965"/>
            <a:ext cx="9643110" cy="487743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708150" y="747395"/>
            <a:ext cx="8647430" cy="536321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622300"/>
            <a:ext cx="8804275" cy="6851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三、总体的数字特征、相关矩阵和多维正态分布</a:t>
            </a:r>
            <a:endParaRPr lang="zh-CN" altLang="en-US" sz="3200">
              <a:solidFill>
                <a:schemeClr val="accent1"/>
              </a:solidFill>
            </a:endParaRPr>
          </a:p>
        </p:txBody>
      </p:sp>
      <p:pic>
        <p:nvPicPr>
          <p:cNvPr id="3" name="图片 2"/>
          <p:cNvPicPr>
            <a:picLocks noChangeAspect="1"/>
          </p:cNvPicPr>
          <p:nvPr/>
        </p:nvPicPr>
        <p:blipFill>
          <a:blip r:embed="rId2"/>
          <a:stretch>
            <a:fillRect/>
          </a:stretch>
        </p:blipFill>
        <p:spPr>
          <a:xfrm>
            <a:off x="1885950" y="1566545"/>
            <a:ext cx="8420100" cy="1600200"/>
          </a:xfrm>
          <a:prstGeom prst="rect">
            <a:avLst/>
          </a:prstGeom>
        </p:spPr>
      </p:pic>
      <p:pic>
        <p:nvPicPr>
          <p:cNvPr id="4" name="图片 3"/>
          <p:cNvPicPr>
            <a:picLocks noChangeAspect="1"/>
          </p:cNvPicPr>
          <p:nvPr/>
        </p:nvPicPr>
        <p:blipFill>
          <a:blip r:embed="rId3"/>
          <a:stretch>
            <a:fillRect/>
          </a:stretch>
        </p:blipFill>
        <p:spPr>
          <a:xfrm>
            <a:off x="1899285" y="3425825"/>
            <a:ext cx="8094345" cy="22186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622300"/>
            <a:ext cx="8804275" cy="6851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三、总体的数字特征、相关矩阵和多维正态分布</a:t>
            </a:r>
            <a:endParaRPr lang="zh-CN" altLang="en-US" sz="3200">
              <a:solidFill>
                <a:schemeClr val="accent1"/>
              </a:solidFill>
            </a:endParaRPr>
          </a:p>
        </p:txBody>
      </p:sp>
      <p:pic>
        <p:nvPicPr>
          <p:cNvPr id="2" name="图片 1"/>
          <p:cNvPicPr>
            <a:picLocks noChangeAspect="1"/>
          </p:cNvPicPr>
          <p:nvPr/>
        </p:nvPicPr>
        <p:blipFill>
          <a:blip r:embed="rId2"/>
          <a:stretch>
            <a:fillRect/>
          </a:stretch>
        </p:blipFill>
        <p:spPr>
          <a:xfrm>
            <a:off x="1515745" y="1643380"/>
            <a:ext cx="9571355" cy="40373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642110" y="596900"/>
            <a:ext cx="9654540" cy="56286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4345" y="645795"/>
            <a:ext cx="9493885" cy="5400675"/>
          </a:xfrm>
          <a:prstGeom prst="rect">
            <a:avLst/>
          </a:prstGeom>
          <a:noFill/>
        </p:spPr>
        <p:txBody>
          <a:bodyPr wrap="square" rtlCol="0" anchor="t">
            <a:spAutoFit/>
          </a:bodyPr>
          <a:lstStyle/>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知识目标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了解一维数据的数字特征。</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掌握数据的分布。</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熟悉多维数据的数字特征及相关分析。</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能力目标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能够准确计算并解释一维数据的各项数字特征。</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能够利用数字特征对不同数据集进行比较和评估。</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能够将数据以图表、图形等形式进行可视化展示，使数据更直观、易懂。</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能够通过数据描述性分析解决实际问题。</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素养目标</a:t>
            </a:r>
            <a:endParaRPr kumimoji="0" lang="zh-CN" altLang="en-US" b="0" i="0" u="none" strike="noStrike" kern="1200" cap="none" spc="0" normalizeH="0" baseline="0" noProof="0" dirty="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培养学生问题解决和批判性思维能力，以及提升沟通与合作能力。</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学生意识到自己在数据处理和分析中的社会责任，学会用所学知识为社会进步贡献力量。培养学生的公民意识，使其能够积极关注社会问题，参与社会建设。</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培养学生们的科学精神、诚信意识和独立思考能力，促进学生的全面发展和社会责任感的培养。</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2" name="图片 1" descr="不断增长的统计、图形和图表的虚拟全息图。业务战略发展和增长计划。对汇率增长的投资。"/>
          <p:cNvPicPr>
            <a:picLocks noChangeAspect="1"/>
          </p:cNvPicPr>
          <p:nvPr/>
        </p:nvPicPr>
        <p:blipFill>
          <a:blip r:embed="rId1"/>
          <a:srcRect l="5107" r="7619"/>
          <a:stretch>
            <a:fillRect/>
          </a:stretch>
        </p:blipFill>
        <p:spPr>
          <a:xfrm>
            <a:off x="8415655" y="645795"/>
            <a:ext cx="3086735" cy="2128520"/>
          </a:xfrm>
          <a:prstGeom prst="ellipse">
            <a:avLst/>
          </a:prstGeom>
        </p:spPr>
      </p:pic>
      <p:sp>
        <p:nvSpPr>
          <p:cNvPr id="4" name="文本框 3"/>
          <p:cNvSpPr txBox="1"/>
          <p:nvPr/>
        </p:nvSpPr>
        <p:spPr>
          <a:xfrm>
            <a:off x="708025" y="2091055"/>
            <a:ext cx="966470" cy="2286000"/>
          </a:xfrm>
          <a:prstGeom prst="rect">
            <a:avLst/>
          </a:prstGeom>
          <a:noFill/>
        </p:spPr>
        <p:txBody>
          <a:bodyPr vert="eaVert" wrap="square" rtlCol="0">
            <a:noAutofit/>
          </a:bodyPr>
          <a:p>
            <a:pPr algn="dist"/>
            <a:r>
              <a:rPr lang="zh-CN" altLang="en-US" sz="6000">
                <a:solidFill>
                  <a:schemeClr val="accent3">
                    <a:lumMod val="75000"/>
                  </a:schemeClr>
                </a:solidFill>
                <a:latin typeface="BiaoZhunCuHei" panose="02000503000000000000" charset="-122"/>
                <a:ea typeface="BiaoZhunCuHei" panose="02000503000000000000" charset="-122"/>
              </a:rPr>
              <a:t>目标</a:t>
            </a:r>
            <a:endParaRPr lang="zh-CN" altLang="en-US" sz="6000">
              <a:solidFill>
                <a:schemeClr val="accent3">
                  <a:lumMod val="7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一维数据的数字特征</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401955"/>
            <a:ext cx="5523230"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一、表示集中位置的数字特征</a:t>
            </a:r>
            <a:endParaRPr lang="zh-CN" altLang="en-US" sz="3200">
              <a:solidFill>
                <a:schemeClr val="accent1"/>
              </a:solidFill>
            </a:endParaRPr>
          </a:p>
          <a:p>
            <a:pPr indent="0" fontAlgn="auto">
              <a:lnSpc>
                <a:spcPct val="140000"/>
              </a:lnSpc>
            </a:pPr>
            <a:r>
              <a:rPr lang="zh-CN" altLang="en-US" sz="2800">
                <a:solidFill>
                  <a:schemeClr val="accent1"/>
                </a:solidFill>
              </a:rPr>
              <a:t>（一）均值</a:t>
            </a:r>
            <a:endParaRPr lang="zh-CN" altLang="en-US" sz="2800">
              <a:solidFill>
                <a:schemeClr val="accent1"/>
              </a:solidFill>
            </a:endParaRPr>
          </a:p>
        </p:txBody>
      </p:sp>
      <p:pic>
        <p:nvPicPr>
          <p:cNvPr id="2" name="图片 1"/>
          <p:cNvPicPr>
            <a:picLocks noChangeAspect="1"/>
          </p:cNvPicPr>
          <p:nvPr/>
        </p:nvPicPr>
        <p:blipFill>
          <a:blip r:embed="rId2"/>
          <a:stretch>
            <a:fillRect/>
          </a:stretch>
        </p:blipFill>
        <p:spPr>
          <a:xfrm>
            <a:off x="1924050" y="2004060"/>
            <a:ext cx="7699375" cy="1868805"/>
          </a:xfrm>
          <a:prstGeom prst="rect">
            <a:avLst/>
          </a:prstGeom>
        </p:spPr>
      </p:pic>
      <p:sp>
        <p:nvSpPr>
          <p:cNvPr id="3" name="文本框 2"/>
          <p:cNvSpPr txBox="1"/>
          <p:nvPr/>
        </p:nvSpPr>
        <p:spPr>
          <a:xfrm>
            <a:off x="1899285" y="3872865"/>
            <a:ext cx="7725410" cy="1568450"/>
          </a:xfrm>
          <a:prstGeom prst="rect">
            <a:avLst/>
          </a:prstGeom>
          <a:noFill/>
        </p:spPr>
        <p:txBody>
          <a:bodyPr wrap="square" rtlCol="0">
            <a:spAutoFit/>
          </a:bodyPr>
          <a:p>
            <a:pPr indent="0" fontAlgn="auto">
              <a:lnSpc>
                <a:spcPct val="150000"/>
              </a:lnSpc>
            </a:pPr>
            <a:r>
              <a:rPr lang="zh-CN" altLang="en-US" sz="1600">
                <a:latin typeface="宋体" panose="02010600030101010101" pitchFamily="2" charset="-122"/>
                <a:ea typeface="宋体" panose="02010600030101010101" pitchFamily="2" charset="-122"/>
              </a:rPr>
              <a:t>在通常情况下，均值有许多优良的统计性质，这些在必修课数理统计基础部分已得到广泛讨论，然而，当数据中存在异常值时，它则缺乏抗扰性或稳健性，即易受异常值的影响而使其值有较大变化。因此，在数据分析中，还要考虑其他一些描述位置的数字特征。</a:t>
            </a:r>
            <a:endParaRPr lang="zh-CN" altLang="en-US" sz="1600">
              <a:latin typeface="宋体" panose="02010600030101010101" pitchFamily="2" charset="-122"/>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401955"/>
            <a:ext cx="5523230"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一、表示集中位置的数字特征</a:t>
            </a:r>
            <a:endParaRPr lang="zh-CN" altLang="en-US" sz="3200">
              <a:solidFill>
                <a:schemeClr val="accent1"/>
              </a:solidFill>
            </a:endParaRPr>
          </a:p>
          <a:p>
            <a:pPr indent="0" fontAlgn="auto">
              <a:lnSpc>
                <a:spcPct val="140000"/>
              </a:lnSpc>
            </a:pPr>
            <a:r>
              <a:rPr lang="zh-CN" altLang="en-US" sz="2800">
                <a:solidFill>
                  <a:schemeClr val="accent1"/>
                </a:solidFill>
              </a:rPr>
              <a:t>（一）均值</a:t>
            </a:r>
            <a:endParaRPr lang="zh-CN" altLang="en-US" sz="2800">
              <a:solidFill>
                <a:schemeClr val="accent1"/>
              </a:solidFill>
            </a:endParaRPr>
          </a:p>
        </p:txBody>
      </p:sp>
      <p:pic>
        <p:nvPicPr>
          <p:cNvPr id="4" name="图片 3"/>
          <p:cNvPicPr>
            <a:picLocks noChangeAspect="1"/>
          </p:cNvPicPr>
          <p:nvPr/>
        </p:nvPicPr>
        <p:blipFill>
          <a:blip r:embed="rId2"/>
          <a:stretch>
            <a:fillRect/>
          </a:stretch>
        </p:blipFill>
        <p:spPr>
          <a:xfrm>
            <a:off x="1339850" y="2125345"/>
            <a:ext cx="9525635" cy="263461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670560"/>
            <a:ext cx="5523230" cy="7073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（二）中位数</a:t>
            </a:r>
            <a:endParaRPr lang="zh-CN" altLang="en-US" sz="2800">
              <a:solidFill>
                <a:schemeClr val="accent1"/>
              </a:solidFill>
            </a:endParaRPr>
          </a:p>
        </p:txBody>
      </p:sp>
      <p:sp>
        <p:nvSpPr>
          <p:cNvPr id="2" name="文本框 1"/>
          <p:cNvSpPr txBox="1"/>
          <p:nvPr/>
        </p:nvSpPr>
        <p:spPr>
          <a:xfrm>
            <a:off x="1899285" y="1647190"/>
            <a:ext cx="8255635" cy="4246245"/>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中位数的计算公式是</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中位数是描述数据的中心位置的数字特征，大体上比中位数大或小的数据个数为整批数据个数的一半。对于对称分布的数据，均值与中位数比较接近，对于偏态分布的数据，均值与中位数差异会较大。中位数的一个显著特点是受异常值的影响较小，具有较好的稳健性或抗扰性，是数据分析中相当重要的一个统计量。</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2857500" y="2200910"/>
            <a:ext cx="6605905" cy="172085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670560"/>
            <a:ext cx="5523230" cy="7073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（三）分位数</a:t>
            </a:r>
            <a:endParaRPr lang="zh-CN" altLang="en-US" sz="2800">
              <a:solidFill>
                <a:schemeClr val="accent1"/>
              </a:solidFill>
            </a:endParaRPr>
          </a:p>
        </p:txBody>
      </p:sp>
      <p:pic>
        <p:nvPicPr>
          <p:cNvPr id="4" name="图片 3"/>
          <p:cNvPicPr>
            <a:picLocks noChangeAspect="1"/>
          </p:cNvPicPr>
          <p:nvPr/>
        </p:nvPicPr>
        <p:blipFill>
          <a:blip r:embed="rId2"/>
          <a:stretch>
            <a:fillRect/>
          </a:stretch>
        </p:blipFill>
        <p:spPr>
          <a:xfrm>
            <a:off x="2004060" y="1510665"/>
            <a:ext cx="8594090" cy="45593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9.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0.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6.xml><?xml version="1.0" encoding="utf-8"?>
<p:tagLst xmlns:p="http://schemas.openxmlformats.org/presentationml/2006/main">
  <p:tag name="resource_record_key" val="{&quot;65&quot;:[20233272],&quot;70&quot;:[3314056,3332765,3322390,3325541]}"/>
  <p:tag name="commondata" val="eyJjb3VudCI6MSwiaGRpZCI6ImYxNzBjMmQzMzhiMjBlMjA5OTI4NzFlMzg3MTdkZDU0IiwidXNlckNvdW50IjoxfQ=="/>
</p:tagLst>
</file>

<file path=ppt/tags/tag1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0.35,&quot;top&quot;:123.59653392088175,&quot;width&quot;:8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0.35,&quot;top&quot;:123.59653392088175,&quot;width&quot;:8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7.xml><?xml version="1.0" encoding="utf-8"?>
<p:tagLst xmlns:p="http://schemas.openxmlformats.org/presentationml/2006/main">
  <p:tag name="KSO_WM_DIAGRAM_VIRTUALLY_FRAME" val="{&quot;height&quot;:387.90047395313405,&quot;left&quot;:80.35,&quot;top&quot;:123.59653392088175,&quot;width&quot;:81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11204/ede41ac98ab372cdf641e5f2810f7736.jpg@base@tag=imgScale&amp;m=1&amp;w=475&amp;h=738&amp;q=95&quot;}*gallery__ai_v2.1.3_ONLINE*b87a218a-5c78-4559-8a5f-5388422a79e4-slide-0"/>
  <p:tag name="KSO_WM_UNIT_LINE_FILL_TYPE" val="2"/>
  <p:tag name="KSO_WM_UNIT_USESOURCEFORMAT_APPLY" val="1"/>
</p:tagLst>
</file>

<file path=ppt/tags/tag28.xml><?xml version="1.0" encoding="utf-8"?>
<p:tagLst xmlns:p="http://schemas.openxmlformats.org/presentationml/2006/main">
  <p:tag name="KSO_WM_DIAGRAM_VIRTUALLY_FRAME" val="{&quot;height&quot;:387.90047395313405,&quot;left&quot;:80.35,&quot;top&quot;:123.59653392088175,&quot;width&quot;:819.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9.xml><?xml version="1.0" encoding="utf-8"?>
<p:tagLst xmlns:p="http://schemas.openxmlformats.org/presentationml/2006/main">
  <p:tag name="KSO_WM_DIAGRAM_VIRTUALLY_FRAME" val="{&quot;height&quot;:387.90047395313405,&quot;left&quot;:80.35,&quot;top&quot;:123.59653392088175,&quot;width&quot;:81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30723/1e0afde8e77a340886adcb75c7f014ce.jpg@base@tag=imgScale&amp;m=1&amp;w=475&amp;h=738&amp;q=95&quot;}*gallery__ai_v2.1.3_ONLINE*b87a218a-5c78-4559-8a5f-5388422a79e4-slide-0"/>
  <p:tag name="KSO_WM_UNIT_LINE_FILL_TYPE" val="2"/>
  <p:tag name="KSO_WM_UNIT_USESOURCEFORMAT_APPLY" val="1"/>
</p:tagLst>
</file>

<file path=ppt/tags/tag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0.xml><?xml version="1.0" encoding="utf-8"?>
<p:tagLst xmlns:p="http://schemas.openxmlformats.org/presentationml/2006/main">
  <p:tag name="KSO_WM_DIAGRAM_VIRTUALLY_FRAME" val="{&quot;height&quot;:387.90047395313405,&quot;left&quot;:80.35,&quot;top&quot;:123.59653392088175,&quot;width&quot;:819.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0.35,&quot;top&quot;:123.59653392088175,&quot;width&quot;:8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0.35,&quot;top&quot;:123.59653392088175,&quot;width&quot;:8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3.xml><?xml version="1.0" encoding="utf-8"?>
<p:tagLst xmlns:p="http://schemas.openxmlformats.org/presentationml/2006/main">
  <p:tag name="KSO_WM_DIAGRAM_VIRTUALLY_FRAME" val="{&quot;height&quot;:387.90047395313405,&quot;left&quot;:80.35,&quot;top&quot;:123.59653392088175,&quot;width&quot;:81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1015/a7567484bbb9ae3f6507b46947f4096a.jpg@base@tag=imgScale&amp;m=1&amp;w=475&amp;h=738&amp;q=95&quot;}*gallery__ai_v2.1.3_ONLINE*b87a218a-5c78-4559-8a5f-5388422a79e4-slide-0"/>
  <p:tag name="KSO_WM_UNIT_LINE_FILL_TYPE" val="2"/>
  <p:tag name="KSO_WM_UNIT_USESOURCEFORMAT_APPLY" val="1"/>
</p:tagLst>
</file>

<file path=ppt/tags/tag34.xml><?xml version="1.0" encoding="utf-8"?>
<p:tagLst xmlns:p="http://schemas.openxmlformats.org/presentationml/2006/main">
  <p:tag name="KSO_WM_DIAGRAM_VIRTUALLY_FRAME" val="{&quot;height&quot;:387.90047395313405,&quot;left&quot;:80.35,&quot;top&quot;:123.59653392088175,&quot;width&quot;:819.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0.35,&quot;top&quot;:123.59653392088175,&quot;width&quot;:8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0.35,&quot;top&quot;:123.59653392088175,&quot;width&quot;:8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7.xml><?xml version="1.0" encoding="utf-8"?>
<p:tagLst xmlns:p="http://schemas.openxmlformats.org/presentationml/2006/main">
  <p:tag name="KSO_WM_DIAGRAM_VIRTUALLY_FRAME" val="{&quot;height&quot;:387.90047395313405,&quot;left&quot;:80.35,&quot;top&quot;:123.59653392088175,&quot;width&quot;:81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1015/97b66ca78e9d07d3885135b586b8200a.jpg@base@tag=imgScale&amp;m=1&amp;w=475&amp;h=738&amp;q=95&quot;}*gallery__ai_v2.1.3_ONLINE*b87a218a-5c78-4559-8a5f-5388422a79e4-slide-0"/>
  <p:tag name="KSO_WM_UNIT_LINE_FILL_TYPE" val="2"/>
  <p:tag name="KSO_WM_UNIT_USESOURCEFORMAT_APPLY" val="1"/>
</p:tagLst>
</file>

<file path=ppt/tags/tag38.xml><?xml version="1.0" encoding="utf-8"?>
<p:tagLst xmlns:p="http://schemas.openxmlformats.org/presentationml/2006/main">
  <p:tag name="KSO_WM_DIAGRAM_VIRTUALLY_FRAME" val="{&quot;height&quot;:387.90047395313405,&quot;left&quot;:80.35,&quot;top&quot;:123.59653392088175,&quot;width&quot;:819.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0.35,&quot;top&quot;:123.59653392088175,&quot;width&quot;:8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0.35,&quot;top&quot;:123.59653392088175,&quot;width&quot;:8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04_1*i*1"/>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2404_1*i*2"/>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UNIT_VALUE" val="921*122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04_1*d*1"/>
  <p:tag name="KSO_WM_TEMPLATE_CATEGORY" val="custom"/>
  <p:tag name="KSO_WM_TEMPLATE_INDEX" val="20232404"/>
  <p:tag name="KSO_WM_UNIT_LAYERLEVEL" val="1"/>
  <p:tag name="KSO_WM_TAG_VERSION" val="3.0"/>
  <p:tag name="KSO_WM_BEAUTIFY_FLAG" val="#wm#"/>
  <p:tag name="KSO_WM_UNIT_LINE_FORE_SCHEMECOLOR_INDEX" val="5"/>
  <p:tag name="KSO_WM_UNIT_LINE_FILL_TYPE" val="2"/>
  <p:tag name="KSO_WM_UNIT_USESOURCEFORMAT_APPLY" val="1"/>
  <p:tag name="KSO_WM_UNIT_PICTURE_SUBTYPE" val="b"/>
  <p:tag name="KSO_WM_UNIT_FILL_FORE_SCHEMECOLOR_INDEX" val="5"/>
  <p:tag name="KSO_WM_UNIT_FILL_TYPE" val="1"/>
</p:tagLst>
</file>

<file path=ppt/tags/tag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9_2*l_h_f*1_1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2503937007883,&quot;left&quot;:474.57826771653544,&quot;top&quot;:111.89999999999995,&quot;width&quot;:408.14346456692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9_2*l_h_a*1_1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2503937007883,&quot;left&quot;:474.57826771653544,&quot;top&quot;:111.89999999999995,&quot;width&quot;:408.14346456692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509_2*l_h_i*1_1_1"/>
  <p:tag name="KSO_WM_TEMPLATE_CATEGORY" val="diagram"/>
  <p:tag name="KSO_WM_TEMPLATE_INDEX" val="20235509"/>
  <p:tag name="KSO_WM_UNIT_LAYERLEVEL" val="1_1_1"/>
  <p:tag name="KSO_WM_TAG_VERSION" val="3.0"/>
  <p:tag name="KSO_WM_BEAUTIFY_FLAG" val="#wm#"/>
  <p:tag name="KSO_WM_UNIT_LINE_FORE_SCHEMECOLOR_INDEX" val="5"/>
  <p:tag name="KSO_WM_DIAGRAM_MAX_ITEMCNT" val="4"/>
  <p:tag name="KSO_WM_DIAGRAM_MIN_ITEMCNT" val="2"/>
  <p:tag name="KSO_WM_DIAGRAM_VIRTUALLY_FRAME" val="{&quot;height&quot;:360.72503937007883,&quot;left&quot;:474.57826771653544,&quot;top&quot;:111.89999999999995,&quot;width&quot;:408.143464566929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9_2*l_h_f*1_2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2503937007883,&quot;left&quot;:474.57826771653544,&quot;top&quot;:111.89999999999995,&quot;width&quot;:408.14346456692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编辑添加正文内容，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9_2*l_h_a*1_2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2503937007883,&quot;left&quot;:474.57826771653544,&quot;top&quot;:111.89999999999995,&quot;width&quot;:408.14346456692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509_2*l_h_i*1_2_1"/>
  <p:tag name="KSO_WM_TEMPLATE_CATEGORY" val="diagram"/>
  <p:tag name="KSO_WM_TEMPLATE_INDEX" val="20235509"/>
  <p:tag name="KSO_WM_UNIT_LAYERLEVEL" val="1_1_1"/>
  <p:tag name="KSO_WM_TAG_VERSION" val="3.0"/>
  <p:tag name="KSO_WM_BEAUTIFY_FLAG" val="#wm#"/>
  <p:tag name="KSO_WM_UNIT_LINE_FORE_SCHEMECOLOR_INDEX" val="6"/>
  <p:tag name="KSO_WM_DIAGRAM_MAX_ITEMCNT" val="4"/>
  <p:tag name="KSO_WM_DIAGRAM_MIN_ITEMCNT" val="2"/>
  <p:tag name="KSO_WM_DIAGRAM_VIRTUALLY_FRAME" val="{&quot;height&quot;:360.72503937007883,&quot;left&quot;:474.57826771653544,&quot;top&quot;:111.89999999999995,&quot;width&quot;:408.143464566929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09_2*l_h_f*1_3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2503937007883,&quot;left&quot;:474.57826771653544,&quot;top&quot;:111.89999999999995,&quot;width&quot;:408.14346456692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09_2*l_h_a*1_3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2503937007883,&quot;left&quot;:474.57826771653544,&quot;top&quot;:111.89999999999995,&quot;width&quot;:408.14346456692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509_2*l_h_i*1_3_1"/>
  <p:tag name="KSO_WM_TEMPLATE_CATEGORY" val="diagram"/>
  <p:tag name="KSO_WM_TEMPLATE_INDEX" val="20235509"/>
  <p:tag name="KSO_WM_UNIT_LAYERLEVEL" val="1_1_1"/>
  <p:tag name="KSO_WM_TAG_VERSION" val="3.0"/>
  <p:tag name="KSO_WM_BEAUTIFY_FLAG" val="#wm#"/>
  <p:tag name="KSO_WM_UNIT_LINE_FORE_SCHEMECOLOR_INDEX" val="7"/>
  <p:tag name="KSO_WM_DIAGRAM_MAX_ITEMCNT" val="4"/>
  <p:tag name="KSO_WM_DIAGRAM_MIN_ITEMCNT" val="2"/>
  <p:tag name="KSO_WM_DIAGRAM_VIRTUALLY_FRAME" val="{&quot;height&quot;:360.72503937007883,&quot;left&quot;:474.57826771653544,&quot;top&quot;:111.89999999999995,&quot;width&quot;:408.143464566929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4.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08.2*309.3"/>
  <p:tag name="KSO_WM_SLIDE_POSITION" val="504*182.6"/>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2"/>
  <p:tag name="KSO_WM_SLIDE_SOURCE" val="WPPAIGenerateSlide"/>
</p:tagLst>
</file>

<file path=ppt/tags/tag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5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6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4.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65.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66.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18_1*i*1"/>
  <p:tag name="KSO_WM_TEMPLATE_CATEGORY" val="custom"/>
  <p:tag name="KSO_WM_TEMPLATE_INDEX" val="2023321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8_1*i*2"/>
  <p:tag name="KSO_WM_TEMPLATE_CATEGORY" val="custom"/>
  <p:tag name="KSO_WM_TEMPLATE_INDEX" val="20233218"/>
  <p:tag name="KSO_WM_UNIT_LAYERLEVEL" val="1"/>
  <p:tag name="KSO_WM_TAG_VERSION" val="3.0"/>
  <p:tag name="KSO_WM_BEAUTIFY_FLAG" val="#wm#"/>
  <p:tag name="KSO_WM_UNIT_FILL_FORE_SCHEMECOLOR_INDEX" val="14"/>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18"/>
  <p:tag name="KSO_WM_UNIT_ID" val="custom20233218_1*a*1"/>
  <p:tag name="KSO_WM_UNIT_PRESET_TEXT" val="单击此处添加标题内容"/>
  <p:tag name="KSO_WM_UNIT_TEXT_TYPE" val="1"/>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7_1*l_h_f*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7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7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7_1*l_h_f*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7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7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2"/>
  <p:tag name="KSO_WM_UNIT_TEXT_FILL_TYPE" val="1"/>
  <p:tag name="KSO_WM_UNIT_USESOURCEFORMAT_APPLY" val="1"/>
</p:tagLst>
</file>

<file path=ppt/tags/tag7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7_1*l_h_f*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LINE_FILL_TYPE" val="2"/>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7_1*l_h_f*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UNIT_LINE_FILL_TYPE" val="2"/>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7_1*l_h_f*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8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9.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217_1*l_h_i*1_6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0"/>
  <p:tag name="KSO_WM_UNIT_LINE_FILL_TYPE" val="2"/>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217_1*l_h_f*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9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7_1*l_h_a*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17_1*l_h_i*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5.94283025285813,&quot;left&quot;:19.85,&quot;top&quot;:131.10716974714188,&quot;width&quot;:92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94.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851.107*361.093"/>
  <p:tag name="KSO_WM_SLIDE_POSITION" val="54.75*132.907"/>
  <p:tag name="KSO_WM_TEMPLATE_INDEX" val="20233218"/>
  <p:tag name="KSO_WM_TEMPLATE_SUBCATEGORY" val="0"/>
  <p:tag name="KSO_WM_SLIDE_INDEX" val="1"/>
  <p:tag name="KSO_WM_TAG_VERSION" val="3.0"/>
  <p:tag name="KSO_WM_SLIDE_ID" val="custom20233218_1"/>
  <p:tag name="KSO_WM_SLIDE_ITEM_CNT" val="6"/>
  <p:tag name="KSO_WM_SLIDE_SOURCE" val="WPPAIGenerateSlide"/>
</p:tagLst>
</file>

<file path=ppt/tags/tag9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7.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2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2357</Words>
  <Application>WPS 演示</Application>
  <PresentationFormat>宽屏</PresentationFormat>
  <Paragraphs>217</Paragraphs>
  <Slides>38</Slides>
  <Notes>31</Notes>
  <HiddenSlides>1</HiddenSlides>
  <MMClips>0</MMClips>
  <ScaleCrop>false</ScaleCrop>
  <HeadingPairs>
    <vt:vector size="6" baseType="variant">
      <vt:variant>
        <vt:lpstr>已用的字体</vt:lpstr>
      </vt:variant>
      <vt:variant>
        <vt:i4>23</vt:i4>
      </vt:variant>
      <vt:variant>
        <vt:lpstr>主题</vt:lpstr>
      </vt:variant>
      <vt:variant>
        <vt:i4>28</vt:i4>
      </vt:variant>
      <vt:variant>
        <vt:lpstr>幻灯片标题</vt:lpstr>
      </vt:variant>
      <vt:variant>
        <vt:i4>38</vt:i4>
      </vt:variant>
    </vt:vector>
  </HeadingPairs>
  <TitlesOfParts>
    <vt:vector size="89" baseType="lpstr">
      <vt:lpstr>Arial</vt:lpstr>
      <vt:lpstr>宋体</vt:lpstr>
      <vt:lpstr>Wingdings</vt:lpstr>
      <vt:lpstr>汉仪雅酷黑 85W</vt:lpstr>
      <vt:lpstr>黑体</vt:lpstr>
      <vt:lpstr>思源黑体 CN Light</vt:lpstr>
      <vt:lpstr>思源宋体 CN</vt:lpstr>
      <vt:lpstr>Calibri</vt:lpstr>
      <vt:lpstr>MiSans Medium</vt:lpstr>
      <vt:lpstr>MiSans Semibold</vt:lpstr>
      <vt:lpstr>思源黑体 CN Medium</vt:lpstr>
      <vt:lpstr>思源黑体 CN Normal</vt:lpstr>
      <vt:lpstr>思源黑体</vt:lpstr>
      <vt:lpstr>汉仪雅酷黑 85W</vt:lpstr>
      <vt:lpstr>汉仪正圆-55W</vt:lpstr>
      <vt:lpstr>BiaoZhunCuHei</vt:lpstr>
      <vt:lpstr>阿里巴巴普惠体 M</vt:lpstr>
      <vt:lpstr>微软雅黑</vt:lpstr>
      <vt:lpstr>Arial Unicode MS</vt:lpstr>
      <vt:lpstr>等线</vt:lpstr>
      <vt:lpstr>Segoe Print</vt:lpstr>
      <vt:lpstr>汉仪雅酷黑 85W</vt:lpstr>
      <vt:lpstr>汉仪正圆-55W</vt:lpstr>
      <vt:lpstr>稻壳鸭鸭   https://www.docer.com/works?userid=327037375</vt:lpstr>
      <vt:lpstr>Office 主题</vt:lpstr>
      <vt:lpstr>1_稻壳鸭鸭   https://www.docer.com/works?userid=327037375</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12_稻壳鸭鸭   https://www.docer.com/works?userid=327037375</vt:lpstr>
      <vt:lpstr>13_稻壳鸭鸭   https://www.docer.com/works?userid=327037375</vt:lpstr>
      <vt:lpstr>14_稻壳鸭鸭   https://www.docer.com/works?userid=327037375</vt:lpstr>
      <vt:lpstr>15_稻壳鸭鸭   https://www.docer.com/works?userid=327037375</vt:lpstr>
      <vt:lpstr>16_稻壳鸭鸭   https://www.docer.com/works?userid=327037375</vt:lpstr>
      <vt:lpstr>17_稻壳鸭鸭   https://www.docer.com/works?userid=327037375</vt:lpstr>
      <vt:lpstr>18_稻壳鸭鸭   https://www.docer.com/works?userid=327037375</vt:lpstr>
      <vt:lpstr>19_稻壳鸭鸭   https://www.docer.com/works?userid=327037375</vt:lpstr>
      <vt:lpstr>20_稻壳鸭鸭   https://www.docer.com/works?userid=327037375</vt:lpstr>
      <vt:lpstr>21_稻壳鸭鸭   https://www.docer.com/works?userid=327037375</vt:lpstr>
      <vt:lpstr>22_稻壳鸭鸭   https://www.docer.com/works?userid=327037375</vt:lpstr>
      <vt:lpstr>23_稻壳鸭鸭   https://www.docer.com/works?userid=327037375</vt:lpstr>
      <vt:lpstr>24_稻壳鸭鸭   https://www.docer.com/works?userid=327037375</vt:lpstr>
      <vt:lpstr>25_稻壳鸭鸭   https://www.docer.com/works?userid=327037375</vt:lpstr>
      <vt:lpstr>26_稻壳鸭鸭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二、茎叶图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21</cp:revision>
  <dcterms:created xsi:type="dcterms:W3CDTF">2025-09-29T17:47:00Z</dcterms:created>
  <dcterms:modified xsi:type="dcterms:W3CDTF">2025-10-17T06:17:49Z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